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411" r:id="rId3"/>
    <p:sldId id="291" r:id="rId4"/>
    <p:sldId id="418" r:id="rId5"/>
    <p:sldId id="404" r:id="rId6"/>
    <p:sldId id="434" r:id="rId7"/>
    <p:sldId id="420" r:id="rId8"/>
    <p:sldId id="423" r:id="rId9"/>
    <p:sldId id="425" r:id="rId10"/>
    <p:sldId id="428" r:id="rId11"/>
    <p:sldId id="429" r:id="rId12"/>
    <p:sldId id="430" r:id="rId13"/>
    <p:sldId id="437" r:id="rId14"/>
    <p:sldId id="438" r:id="rId15"/>
    <p:sldId id="431" r:id="rId16"/>
    <p:sldId id="432" r:id="rId17"/>
    <p:sldId id="439" r:id="rId18"/>
    <p:sldId id="427" r:id="rId19"/>
    <p:sldId id="416" r:id="rId20"/>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79"/>
    <a:srgbClr val="87C3AF"/>
    <a:srgbClr val="005452"/>
    <a:srgbClr val="AF0101"/>
    <a:srgbClr val="BADCD1"/>
    <a:srgbClr val="D1E7E0"/>
    <a:srgbClr val="C46350"/>
    <a:srgbClr val="6EBAB8"/>
    <a:srgbClr val="FF8989"/>
    <a:srgbClr val="792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96797" autoAdjust="0"/>
  </p:normalViewPr>
  <p:slideViewPr>
    <p:cSldViewPr>
      <p:cViewPr>
        <p:scale>
          <a:sx n="112" d="100"/>
          <a:sy n="112" d="100"/>
        </p:scale>
        <p:origin x="53"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Sprzedaż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05-433D-9DE1-CB871C6B4C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05-433D-9DE1-CB871C6B4C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05-433D-9DE1-CB871C6B4C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05-433D-9DE1-CB871C6B4C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05-433D-9DE1-CB871C6B4C0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05-433D-9DE1-CB871C6B4C0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705-433D-9DE1-CB871C6B4C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Arkusz1!$A$2:$A$8</c:f>
              <c:strCache>
                <c:ptCount val="7"/>
                <c:pt idx="0">
                  <c:v>Onshore wind </c:v>
                </c:pt>
                <c:pt idx="1">
                  <c:v>Offshore wind </c:v>
                </c:pt>
                <c:pt idx="2">
                  <c:v>Solar PV</c:v>
                </c:pt>
                <c:pt idx="3">
                  <c:v>Hydro-power</c:v>
                </c:pt>
                <c:pt idx="4">
                  <c:v>Biomass-fired </c:v>
                </c:pt>
                <c:pt idx="5">
                  <c:v>Nuclear</c:v>
                </c:pt>
                <c:pt idx="6">
                  <c:v>Gas-fired</c:v>
                </c:pt>
              </c:strCache>
            </c:strRef>
          </c:cat>
          <c:val>
            <c:numRef>
              <c:f>Arkusz1!$B$2:$B$8</c:f>
              <c:numCache>
                <c:formatCode>0%</c:formatCode>
                <c:ptCount val="7"/>
                <c:pt idx="0">
                  <c:v>0.24</c:v>
                </c:pt>
                <c:pt idx="1">
                  <c:v>0.23</c:v>
                </c:pt>
                <c:pt idx="2">
                  <c:v>0.23</c:v>
                </c:pt>
                <c:pt idx="3">
                  <c:v>0.11</c:v>
                </c:pt>
                <c:pt idx="4">
                  <c:v>0.06</c:v>
                </c:pt>
                <c:pt idx="5">
                  <c:v>0.08</c:v>
                </c:pt>
                <c:pt idx="6">
                  <c:v>0.04</c:v>
                </c:pt>
              </c:numCache>
            </c:numRef>
          </c:val>
          <c:extLst>
            <c:ext xmlns:c16="http://schemas.microsoft.com/office/drawing/2014/chart" uri="{C3380CC4-5D6E-409C-BE32-E72D297353CC}">
              <c16:uniqueId val="{0000000E-4705-433D-9DE1-CB871C6B4C0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TOTAL!$A$106</c:f>
              <c:strCache>
                <c:ptCount val="1"/>
                <c:pt idx="0">
                  <c:v>Crude oil</c:v>
                </c:pt>
              </c:strCache>
            </c:strRef>
          </c:tx>
          <c:spPr>
            <a:solidFill>
              <a:schemeClr val="accent1"/>
            </a:solidFill>
            <a:ln>
              <a:noFill/>
            </a:ln>
            <a:effectLst/>
          </c:spPr>
          <c:cat>
            <c:strRef>
              <c:f>TOTAL!$B$105:$Q$105</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TOTAL!$B$106:$Q$106</c:f>
              <c:numCache>
                <c:formatCode>_-* #\ ##0_-;\-* #\ ##0_-;_-* "-"??_-;_-@_-</c:formatCode>
                <c:ptCount val="16"/>
                <c:pt idx="0">
                  <c:v>121493.2</c:v>
                </c:pt>
                <c:pt idx="1">
                  <c:v>128917.1</c:v>
                </c:pt>
                <c:pt idx="2">
                  <c:v>132375.9</c:v>
                </c:pt>
                <c:pt idx="3">
                  <c:v>138525.20000000001</c:v>
                </c:pt>
                <c:pt idx="4">
                  <c:v>135154.20000000001</c:v>
                </c:pt>
                <c:pt idx="5">
                  <c:v>138193.1</c:v>
                </c:pt>
                <c:pt idx="6">
                  <c:v>129207.5</c:v>
                </c:pt>
                <c:pt idx="7">
                  <c:v>139673.29999999999</c:v>
                </c:pt>
                <c:pt idx="8">
                  <c:v>132488.18</c:v>
                </c:pt>
                <c:pt idx="9">
                  <c:v>119247.3</c:v>
                </c:pt>
                <c:pt idx="10">
                  <c:v>129288.9</c:v>
                </c:pt>
                <c:pt idx="11">
                  <c:v>137931.5</c:v>
                </c:pt>
                <c:pt idx="12">
                  <c:v>138019.9</c:v>
                </c:pt>
                <c:pt idx="13">
                  <c:v>128201.19999999998</c:v>
                </c:pt>
                <c:pt idx="14">
                  <c:v>137082.29999999999</c:v>
                </c:pt>
                <c:pt idx="15">
                  <c:v>111461.70000000001</c:v>
                </c:pt>
              </c:numCache>
            </c:numRef>
          </c:val>
          <c:extLst>
            <c:ext xmlns:c16="http://schemas.microsoft.com/office/drawing/2014/chart" uri="{C3380CC4-5D6E-409C-BE32-E72D297353CC}">
              <c16:uniqueId val="{00000000-5172-4991-8F4E-CF2D5AD638DD}"/>
            </c:ext>
          </c:extLst>
        </c:ser>
        <c:ser>
          <c:idx val="1"/>
          <c:order val="1"/>
          <c:tx>
            <c:strRef>
              <c:f>TOTAL!$A$107</c:f>
              <c:strCache>
                <c:ptCount val="1"/>
                <c:pt idx="0">
                  <c:v>Oil products</c:v>
                </c:pt>
              </c:strCache>
            </c:strRef>
          </c:tx>
          <c:spPr>
            <a:solidFill>
              <a:schemeClr val="accent2"/>
            </a:solidFill>
            <a:ln>
              <a:noFill/>
            </a:ln>
            <a:effectLst/>
          </c:spPr>
          <c:cat>
            <c:strRef>
              <c:f>TOTAL!$B$105:$Q$105</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TOTAL!$B$107:$Q$107</c:f>
              <c:numCache>
                <c:formatCode>_-* #\ ##0_-;\-* #\ ##0_-;_-* "-"??_-;_-@_-</c:formatCode>
                <c:ptCount val="16"/>
                <c:pt idx="0">
                  <c:v>127090.4</c:v>
                </c:pt>
                <c:pt idx="1">
                  <c:v>131551.6</c:v>
                </c:pt>
                <c:pt idx="2">
                  <c:v>134424.6</c:v>
                </c:pt>
                <c:pt idx="3">
                  <c:v>139801.4</c:v>
                </c:pt>
                <c:pt idx="4">
                  <c:v>139721.9</c:v>
                </c:pt>
                <c:pt idx="5">
                  <c:v>157896.70000000001</c:v>
                </c:pt>
                <c:pt idx="6">
                  <c:v>161919.9</c:v>
                </c:pt>
                <c:pt idx="7">
                  <c:v>163350.39999999999</c:v>
                </c:pt>
                <c:pt idx="8">
                  <c:v>172118.30100000001</c:v>
                </c:pt>
                <c:pt idx="9">
                  <c:v>186599.7</c:v>
                </c:pt>
                <c:pt idx="10">
                  <c:v>191259.6</c:v>
                </c:pt>
                <c:pt idx="11">
                  <c:v>186867.8</c:v>
                </c:pt>
                <c:pt idx="12">
                  <c:v>175221.6</c:v>
                </c:pt>
                <c:pt idx="13">
                  <c:v>176084.2</c:v>
                </c:pt>
                <c:pt idx="14">
                  <c:v>172844.90000000002</c:v>
                </c:pt>
                <c:pt idx="15">
                  <c:v>171374.2</c:v>
                </c:pt>
              </c:numCache>
            </c:numRef>
          </c:val>
          <c:extLst>
            <c:ext xmlns:c16="http://schemas.microsoft.com/office/drawing/2014/chart" uri="{C3380CC4-5D6E-409C-BE32-E72D297353CC}">
              <c16:uniqueId val="{00000001-5172-4991-8F4E-CF2D5AD638DD}"/>
            </c:ext>
          </c:extLst>
        </c:ser>
        <c:ser>
          <c:idx val="2"/>
          <c:order val="2"/>
          <c:tx>
            <c:strRef>
              <c:f>TOTAL!$A$108</c:f>
              <c:strCache>
                <c:ptCount val="1"/>
                <c:pt idx="0">
                  <c:v>Coal&amp;coke</c:v>
                </c:pt>
              </c:strCache>
            </c:strRef>
          </c:tx>
          <c:spPr>
            <a:solidFill>
              <a:schemeClr val="accent3"/>
            </a:solidFill>
            <a:ln>
              <a:noFill/>
            </a:ln>
            <a:effectLst/>
          </c:spPr>
          <c:cat>
            <c:strRef>
              <c:f>TOTAL!$B$105:$Q$105</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TOTAL!$B$108:$Q$108</c:f>
              <c:numCache>
                <c:formatCode>_-* #\ ##0_-;\-* #\ ##0_-;_-* "-"??_-;_-@_-</c:formatCode>
                <c:ptCount val="16"/>
                <c:pt idx="0">
                  <c:v>55200.2</c:v>
                </c:pt>
                <c:pt idx="1">
                  <c:v>56536.4</c:v>
                </c:pt>
                <c:pt idx="2">
                  <c:v>50541.1</c:v>
                </c:pt>
                <c:pt idx="3">
                  <c:v>56888.9</c:v>
                </c:pt>
                <c:pt idx="4">
                  <c:v>59531</c:v>
                </c:pt>
                <c:pt idx="5">
                  <c:v>61162.100000000006</c:v>
                </c:pt>
                <c:pt idx="6">
                  <c:v>66139.600000000006</c:v>
                </c:pt>
                <c:pt idx="7">
                  <c:v>66030.600000000006</c:v>
                </c:pt>
                <c:pt idx="8">
                  <c:v>74183.241000000009</c:v>
                </c:pt>
                <c:pt idx="9">
                  <c:v>73265.100000000006</c:v>
                </c:pt>
                <c:pt idx="10">
                  <c:v>68907.600000000006</c:v>
                </c:pt>
                <c:pt idx="11">
                  <c:v>68631.199999999997</c:v>
                </c:pt>
                <c:pt idx="12">
                  <c:v>79433.8</c:v>
                </c:pt>
                <c:pt idx="13">
                  <c:v>87716.2</c:v>
                </c:pt>
                <c:pt idx="14">
                  <c:v>83481.2</c:v>
                </c:pt>
                <c:pt idx="15">
                  <c:v>67162.600000000006</c:v>
                </c:pt>
              </c:numCache>
            </c:numRef>
          </c:val>
          <c:extLst>
            <c:ext xmlns:c16="http://schemas.microsoft.com/office/drawing/2014/chart" uri="{C3380CC4-5D6E-409C-BE32-E72D297353CC}">
              <c16:uniqueId val="{00000002-5172-4991-8F4E-CF2D5AD638DD}"/>
            </c:ext>
          </c:extLst>
        </c:ser>
        <c:ser>
          <c:idx val="3"/>
          <c:order val="3"/>
          <c:tx>
            <c:strRef>
              <c:f>TOTAL!$A$109</c:f>
              <c:strCache>
                <c:ptCount val="1"/>
                <c:pt idx="0">
                  <c:v>Liquid gases (LPG, LNG)</c:v>
                </c:pt>
              </c:strCache>
            </c:strRef>
          </c:tx>
          <c:spPr>
            <a:solidFill>
              <a:schemeClr val="accent4"/>
            </a:solidFill>
            <a:ln>
              <a:noFill/>
            </a:ln>
            <a:effectLst/>
          </c:spPr>
          <c:cat>
            <c:strRef>
              <c:f>TOTAL!$B$105:$Q$105</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TOTAL!$B$109:$Q$109</c:f>
              <c:numCache>
                <c:formatCode>_-* #\ ##0_-;\-* #\ ##0_-;_-* "-"??_-;_-@_-</c:formatCode>
                <c:ptCount val="16"/>
                <c:pt idx="0">
                  <c:v>3254</c:v>
                </c:pt>
                <c:pt idx="1">
                  <c:v>3156</c:v>
                </c:pt>
                <c:pt idx="2">
                  <c:v>3136</c:v>
                </c:pt>
                <c:pt idx="3">
                  <c:v>3667</c:v>
                </c:pt>
                <c:pt idx="4">
                  <c:v>4747</c:v>
                </c:pt>
                <c:pt idx="5">
                  <c:v>6102</c:v>
                </c:pt>
                <c:pt idx="6">
                  <c:v>6122</c:v>
                </c:pt>
                <c:pt idx="7">
                  <c:v>7102</c:v>
                </c:pt>
                <c:pt idx="8">
                  <c:v>6344</c:v>
                </c:pt>
                <c:pt idx="9">
                  <c:v>8847.2999999999993</c:v>
                </c:pt>
                <c:pt idx="10">
                  <c:v>8832.2999999999993</c:v>
                </c:pt>
                <c:pt idx="11">
                  <c:v>7387</c:v>
                </c:pt>
                <c:pt idx="12">
                  <c:v>8490.2999999999993</c:v>
                </c:pt>
                <c:pt idx="13">
                  <c:v>9264.4</c:v>
                </c:pt>
                <c:pt idx="14">
                  <c:v>11082</c:v>
                </c:pt>
                <c:pt idx="15">
                  <c:v>11014.6</c:v>
                </c:pt>
              </c:numCache>
            </c:numRef>
          </c:val>
          <c:extLst>
            <c:ext xmlns:c16="http://schemas.microsoft.com/office/drawing/2014/chart" uri="{C3380CC4-5D6E-409C-BE32-E72D297353CC}">
              <c16:uniqueId val="{00000003-5172-4991-8F4E-CF2D5AD638DD}"/>
            </c:ext>
          </c:extLst>
        </c:ser>
        <c:dLbls>
          <c:showLegendKey val="0"/>
          <c:showVal val="0"/>
          <c:showCatName val="0"/>
          <c:showSerName val="0"/>
          <c:showPercent val="0"/>
          <c:showBubbleSize val="0"/>
        </c:dLbls>
        <c:axId val="183579008"/>
        <c:axId val="183580544"/>
      </c:areaChart>
      <c:catAx>
        <c:axId val="183579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3580544"/>
        <c:crosses val="autoZero"/>
        <c:auto val="1"/>
        <c:lblAlgn val="ctr"/>
        <c:lblOffset val="100"/>
        <c:noMultiLvlLbl val="0"/>
      </c:catAx>
      <c:valAx>
        <c:axId val="183580544"/>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35790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Węgiel!$A$53</c:f>
              <c:strCache>
                <c:ptCount val="1"/>
                <c:pt idx="0">
                  <c:v>Russia </c:v>
                </c:pt>
              </c:strCache>
            </c:strRef>
          </c:tx>
          <c:spPr>
            <a:solidFill>
              <a:schemeClr val="accent1"/>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Węgiel!$B$53:$Q$53</c:f>
              <c:numCache>
                <c:formatCode>_-* #\ ##0_-;\-* #\ ##0_-;_-* "-"??_-;_-@_-</c:formatCode>
                <c:ptCount val="16"/>
                <c:pt idx="0">
                  <c:v>3423.2</c:v>
                </c:pt>
                <c:pt idx="1">
                  <c:v>1819.4</c:v>
                </c:pt>
                <c:pt idx="2">
                  <c:v>2308.1</c:v>
                </c:pt>
                <c:pt idx="3">
                  <c:v>8692.9</c:v>
                </c:pt>
                <c:pt idx="4">
                  <c:v>10766</c:v>
                </c:pt>
                <c:pt idx="5">
                  <c:v>13510.100000000002</c:v>
                </c:pt>
                <c:pt idx="6">
                  <c:v>16054.600000000002</c:v>
                </c:pt>
                <c:pt idx="7">
                  <c:v>19392.599999999999</c:v>
                </c:pt>
                <c:pt idx="8">
                  <c:v>23878.241000000002</c:v>
                </c:pt>
                <c:pt idx="9">
                  <c:v>25847.100000000002</c:v>
                </c:pt>
                <c:pt idx="10">
                  <c:v>28179.600000000002</c:v>
                </c:pt>
                <c:pt idx="11">
                  <c:v>29667.200000000001</c:v>
                </c:pt>
                <c:pt idx="12">
                  <c:v>39424.800000000003</c:v>
                </c:pt>
                <c:pt idx="13">
                  <c:v>39443.199999999997</c:v>
                </c:pt>
                <c:pt idx="14">
                  <c:v>41722.199999999997</c:v>
                </c:pt>
                <c:pt idx="15">
                  <c:v>45227.600000000006</c:v>
                </c:pt>
              </c:numCache>
            </c:numRef>
          </c:val>
          <c:extLst>
            <c:ext xmlns:c16="http://schemas.microsoft.com/office/drawing/2014/chart" uri="{C3380CC4-5D6E-409C-BE32-E72D297353CC}">
              <c16:uniqueId val="{00000000-ED90-4B36-A88B-90BD797C7EBF}"/>
            </c:ext>
          </c:extLst>
        </c:ser>
        <c:ser>
          <c:idx val="1"/>
          <c:order val="1"/>
          <c:tx>
            <c:strRef>
              <c:f>Węgiel!$A$54</c:f>
              <c:strCache>
                <c:ptCount val="1"/>
                <c:pt idx="0">
                  <c:v>Poland </c:v>
                </c:pt>
              </c:strCache>
            </c:strRef>
          </c:tx>
          <c:spPr>
            <a:solidFill>
              <a:schemeClr val="accent2"/>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Węgiel!$B$54:$Q$54</c:f>
              <c:numCache>
                <c:formatCode>_-* #\ ##0_-;\-* #\ ##0_-;_-* "-"??_-;_-@_-</c:formatCode>
                <c:ptCount val="16"/>
                <c:pt idx="0">
                  <c:v>13330</c:v>
                </c:pt>
                <c:pt idx="1">
                  <c:v>9349</c:v>
                </c:pt>
                <c:pt idx="2">
                  <c:v>6182</c:v>
                </c:pt>
                <c:pt idx="3">
                  <c:v>7198</c:v>
                </c:pt>
                <c:pt idx="4">
                  <c:v>8145</c:v>
                </c:pt>
                <c:pt idx="5">
                  <c:v>11810</c:v>
                </c:pt>
                <c:pt idx="6">
                  <c:v>7969</c:v>
                </c:pt>
                <c:pt idx="7">
                  <c:v>8299</c:v>
                </c:pt>
                <c:pt idx="8">
                  <c:v>11507</c:v>
                </c:pt>
                <c:pt idx="9">
                  <c:v>9732</c:v>
                </c:pt>
                <c:pt idx="10">
                  <c:v>8073</c:v>
                </c:pt>
                <c:pt idx="11">
                  <c:v>8830</c:v>
                </c:pt>
                <c:pt idx="12">
                  <c:v>9095</c:v>
                </c:pt>
                <c:pt idx="13">
                  <c:v>12988</c:v>
                </c:pt>
                <c:pt idx="14">
                  <c:v>12727</c:v>
                </c:pt>
                <c:pt idx="15">
                  <c:v>9965</c:v>
                </c:pt>
              </c:numCache>
            </c:numRef>
          </c:val>
          <c:extLst>
            <c:ext xmlns:c16="http://schemas.microsoft.com/office/drawing/2014/chart" uri="{C3380CC4-5D6E-409C-BE32-E72D297353CC}">
              <c16:uniqueId val="{00000001-ED90-4B36-A88B-90BD797C7EBF}"/>
            </c:ext>
          </c:extLst>
        </c:ser>
        <c:ser>
          <c:idx val="2"/>
          <c:order val="2"/>
          <c:tx>
            <c:strRef>
              <c:f>Węgiel!$A$55</c:f>
              <c:strCache>
                <c:ptCount val="1"/>
                <c:pt idx="0">
                  <c:v>Latvia</c:v>
                </c:pt>
              </c:strCache>
            </c:strRef>
          </c:tx>
          <c:spPr>
            <a:solidFill>
              <a:schemeClr val="accent3"/>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Węgiel!$B$55:$Q$55</c:f>
              <c:numCache>
                <c:formatCode>_-* #\ ##0_-;\-* #\ ##0_-;_-* "-"??_-;_-@_-</c:formatCode>
                <c:ptCount val="16"/>
                <c:pt idx="0">
                  <c:v>15471</c:v>
                </c:pt>
                <c:pt idx="1">
                  <c:v>13808</c:v>
                </c:pt>
                <c:pt idx="2">
                  <c:v>14494</c:v>
                </c:pt>
                <c:pt idx="3">
                  <c:v>17942</c:v>
                </c:pt>
                <c:pt idx="4">
                  <c:v>18978</c:v>
                </c:pt>
                <c:pt idx="5">
                  <c:v>15142</c:v>
                </c:pt>
                <c:pt idx="6">
                  <c:v>19997</c:v>
                </c:pt>
                <c:pt idx="7">
                  <c:v>22564</c:v>
                </c:pt>
                <c:pt idx="8">
                  <c:v>21262</c:v>
                </c:pt>
                <c:pt idx="9">
                  <c:v>20685</c:v>
                </c:pt>
                <c:pt idx="10">
                  <c:v>18742</c:v>
                </c:pt>
                <c:pt idx="11">
                  <c:v>16411</c:v>
                </c:pt>
                <c:pt idx="12">
                  <c:v>17455</c:v>
                </c:pt>
                <c:pt idx="13">
                  <c:v>21060</c:v>
                </c:pt>
                <c:pt idx="14">
                  <c:v>16933</c:v>
                </c:pt>
                <c:pt idx="15">
                  <c:v>3450</c:v>
                </c:pt>
              </c:numCache>
            </c:numRef>
          </c:val>
          <c:extLst>
            <c:ext xmlns:c16="http://schemas.microsoft.com/office/drawing/2014/chart" uri="{C3380CC4-5D6E-409C-BE32-E72D297353CC}">
              <c16:uniqueId val="{00000002-ED90-4B36-A88B-90BD797C7EBF}"/>
            </c:ext>
          </c:extLst>
        </c:ser>
        <c:ser>
          <c:idx val="3"/>
          <c:order val="3"/>
          <c:tx>
            <c:strRef>
              <c:f>Węgiel!$A$56</c:f>
              <c:strCache>
                <c:ptCount val="1"/>
                <c:pt idx="0">
                  <c:v>Finland </c:v>
                </c:pt>
              </c:strCache>
            </c:strRef>
          </c:tx>
          <c:spPr>
            <a:solidFill>
              <a:schemeClr val="accent4"/>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Węgiel!$B$56:$Q$56</c:f>
              <c:numCache>
                <c:formatCode>_-* #\ ##0_-;\-* #\ ##0_-;_-* "-"??_-;_-@_-</c:formatCode>
                <c:ptCount val="16"/>
                <c:pt idx="0">
                  <c:v>5056</c:v>
                </c:pt>
                <c:pt idx="1">
                  <c:v>7129</c:v>
                </c:pt>
                <c:pt idx="2">
                  <c:v>6955</c:v>
                </c:pt>
                <c:pt idx="3">
                  <c:v>6193</c:v>
                </c:pt>
                <c:pt idx="4">
                  <c:v>5967</c:v>
                </c:pt>
                <c:pt idx="5">
                  <c:v>6352</c:v>
                </c:pt>
                <c:pt idx="6">
                  <c:v>7181</c:v>
                </c:pt>
                <c:pt idx="7">
                  <c:v>4458</c:v>
                </c:pt>
                <c:pt idx="8">
                  <c:v>5271</c:v>
                </c:pt>
                <c:pt idx="9">
                  <c:v>5387</c:v>
                </c:pt>
                <c:pt idx="10">
                  <c:v>4284</c:v>
                </c:pt>
                <c:pt idx="11">
                  <c:v>4581</c:v>
                </c:pt>
                <c:pt idx="12">
                  <c:v>4588</c:v>
                </c:pt>
                <c:pt idx="13">
                  <c:v>5523</c:v>
                </c:pt>
                <c:pt idx="14">
                  <c:v>4922</c:v>
                </c:pt>
                <c:pt idx="15">
                  <c:v>3370</c:v>
                </c:pt>
              </c:numCache>
            </c:numRef>
          </c:val>
          <c:extLst>
            <c:ext xmlns:c16="http://schemas.microsoft.com/office/drawing/2014/chart" uri="{C3380CC4-5D6E-409C-BE32-E72D297353CC}">
              <c16:uniqueId val="{00000003-ED90-4B36-A88B-90BD797C7EBF}"/>
            </c:ext>
          </c:extLst>
        </c:ser>
        <c:ser>
          <c:idx val="4"/>
          <c:order val="4"/>
          <c:tx>
            <c:strRef>
              <c:f>Węgiel!$A$57</c:f>
              <c:strCache>
                <c:ptCount val="1"/>
                <c:pt idx="0">
                  <c:v>Sweden </c:v>
                </c:pt>
              </c:strCache>
            </c:strRef>
          </c:tx>
          <c:spPr>
            <a:solidFill>
              <a:schemeClr val="accent5"/>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Węgiel!$B$57:$Q$57</c:f>
              <c:numCache>
                <c:formatCode>_-* #\ ##0_-;\-* #\ ##0_-;_-* "-"??_-;_-@_-</c:formatCode>
                <c:ptCount val="16"/>
                <c:pt idx="0">
                  <c:v>4183</c:v>
                </c:pt>
                <c:pt idx="1">
                  <c:v>3427</c:v>
                </c:pt>
                <c:pt idx="2">
                  <c:v>3718</c:v>
                </c:pt>
                <c:pt idx="3">
                  <c:v>3644</c:v>
                </c:pt>
                <c:pt idx="4">
                  <c:v>2909</c:v>
                </c:pt>
                <c:pt idx="5">
                  <c:v>4423</c:v>
                </c:pt>
                <c:pt idx="6">
                  <c:v>3609</c:v>
                </c:pt>
                <c:pt idx="7">
                  <c:v>2715</c:v>
                </c:pt>
                <c:pt idx="8">
                  <c:v>3001</c:v>
                </c:pt>
                <c:pt idx="9">
                  <c:v>3188</c:v>
                </c:pt>
                <c:pt idx="10">
                  <c:v>3483</c:v>
                </c:pt>
                <c:pt idx="11">
                  <c:v>2687</c:v>
                </c:pt>
                <c:pt idx="12">
                  <c:v>3136</c:v>
                </c:pt>
                <c:pt idx="13">
                  <c:v>2984</c:v>
                </c:pt>
                <c:pt idx="14">
                  <c:v>2886</c:v>
                </c:pt>
                <c:pt idx="15">
                  <c:v>2456</c:v>
                </c:pt>
              </c:numCache>
            </c:numRef>
          </c:val>
          <c:extLst>
            <c:ext xmlns:c16="http://schemas.microsoft.com/office/drawing/2014/chart" uri="{C3380CC4-5D6E-409C-BE32-E72D297353CC}">
              <c16:uniqueId val="{00000004-ED90-4B36-A88B-90BD797C7EBF}"/>
            </c:ext>
          </c:extLst>
        </c:ser>
        <c:ser>
          <c:idx val="5"/>
          <c:order val="5"/>
          <c:tx>
            <c:strRef>
              <c:f>Węgiel!$A$58</c:f>
              <c:strCache>
                <c:ptCount val="1"/>
                <c:pt idx="0">
                  <c:v>Denmark </c:v>
                </c:pt>
              </c:strCache>
            </c:strRef>
          </c:tx>
          <c:spPr>
            <a:solidFill>
              <a:schemeClr val="accent6"/>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Węgiel!$B$58:$Q$58</c:f>
              <c:numCache>
                <c:formatCode>_-* #\ ##0_-;\-* #\ ##0_-;_-* "-"??_-;_-@_-</c:formatCode>
                <c:ptCount val="16"/>
                <c:pt idx="0">
                  <c:v>7881</c:v>
                </c:pt>
                <c:pt idx="1">
                  <c:v>11926</c:v>
                </c:pt>
                <c:pt idx="2">
                  <c:v>11693</c:v>
                </c:pt>
                <c:pt idx="3">
                  <c:v>10817</c:v>
                </c:pt>
                <c:pt idx="4">
                  <c:v>9666</c:v>
                </c:pt>
                <c:pt idx="5">
                  <c:v>6830</c:v>
                </c:pt>
                <c:pt idx="6">
                  <c:v>9389</c:v>
                </c:pt>
                <c:pt idx="7">
                  <c:v>6821</c:v>
                </c:pt>
                <c:pt idx="8">
                  <c:v>7738</c:v>
                </c:pt>
                <c:pt idx="9">
                  <c:v>6515</c:v>
                </c:pt>
                <c:pt idx="10">
                  <c:v>4663</c:v>
                </c:pt>
                <c:pt idx="11">
                  <c:v>4981</c:v>
                </c:pt>
                <c:pt idx="12">
                  <c:v>4351</c:v>
                </c:pt>
                <c:pt idx="13">
                  <c:v>4428</c:v>
                </c:pt>
                <c:pt idx="14">
                  <c:v>3358</c:v>
                </c:pt>
                <c:pt idx="15">
                  <c:v>2137</c:v>
                </c:pt>
              </c:numCache>
            </c:numRef>
          </c:val>
          <c:extLst>
            <c:ext xmlns:c16="http://schemas.microsoft.com/office/drawing/2014/chart" uri="{C3380CC4-5D6E-409C-BE32-E72D297353CC}">
              <c16:uniqueId val="{00000005-ED90-4B36-A88B-90BD797C7EBF}"/>
            </c:ext>
          </c:extLst>
        </c:ser>
        <c:ser>
          <c:idx val="6"/>
          <c:order val="6"/>
          <c:tx>
            <c:strRef>
              <c:f>Węgiel!$A$59</c:f>
              <c:strCache>
                <c:ptCount val="1"/>
                <c:pt idx="0">
                  <c:v>Germany (Baltic)</c:v>
                </c:pt>
              </c:strCache>
            </c:strRef>
          </c:tx>
          <c:spPr>
            <a:solidFill>
              <a:schemeClr val="accent1">
                <a:lumMod val="60000"/>
              </a:schemeClr>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Węgiel!$B$59:$Q$59</c:f>
              <c:numCache>
                <c:formatCode>_-* #\ ##0_-;\-* #\ ##0_-;_-* "-"??_-;_-@_-</c:formatCode>
                <c:ptCount val="16"/>
                <c:pt idx="0">
                  <c:v>1867</c:v>
                </c:pt>
                <c:pt idx="1">
                  <c:v>1734</c:v>
                </c:pt>
                <c:pt idx="2">
                  <c:v>1381</c:v>
                </c:pt>
                <c:pt idx="3">
                  <c:v>2066</c:v>
                </c:pt>
                <c:pt idx="4">
                  <c:v>1511</c:v>
                </c:pt>
                <c:pt idx="5">
                  <c:v>1641</c:v>
                </c:pt>
                <c:pt idx="6">
                  <c:v>1593</c:v>
                </c:pt>
                <c:pt idx="7">
                  <c:v>1742</c:v>
                </c:pt>
                <c:pt idx="8">
                  <c:v>1461</c:v>
                </c:pt>
                <c:pt idx="9">
                  <c:v>1784</c:v>
                </c:pt>
                <c:pt idx="10">
                  <c:v>1464</c:v>
                </c:pt>
                <c:pt idx="11">
                  <c:v>1474</c:v>
                </c:pt>
                <c:pt idx="12">
                  <c:v>1384</c:v>
                </c:pt>
                <c:pt idx="13">
                  <c:v>1016</c:v>
                </c:pt>
                <c:pt idx="14">
                  <c:v>894</c:v>
                </c:pt>
                <c:pt idx="15">
                  <c:v>557</c:v>
                </c:pt>
              </c:numCache>
            </c:numRef>
          </c:val>
          <c:extLst>
            <c:ext xmlns:c16="http://schemas.microsoft.com/office/drawing/2014/chart" uri="{C3380CC4-5D6E-409C-BE32-E72D297353CC}">
              <c16:uniqueId val="{00000006-ED90-4B36-A88B-90BD797C7EBF}"/>
            </c:ext>
          </c:extLst>
        </c:ser>
        <c:ser>
          <c:idx val="7"/>
          <c:order val="7"/>
          <c:tx>
            <c:strRef>
              <c:f>Węgiel!$A$60</c:f>
              <c:strCache>
                <c:ptCount val="1"/>
                <c:pt idx="0">
                  <c:v>Estonia</c:v>
                </c:pt>
              </c:strCache>
            </c:strRef>
          </c:tx>
          <c:spPr>
            <a:solidFill>
              <a:schemeClr val="accent2">
                <a:lumMod val="60000"/>
              </a:schemeClr>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Węgiel!$B$60:$Q$60</c:f>
              <c:numCache>
                <c:formatCode>_-* #\ ##0_-;\-* #\ ##0_-;_-* "-"??_-;_-@_-</c:formatCode>
                <c:ptCount val="16"/>
                <c:pt idx="0">
                  <c:v>3945</c:v>
                </c:pt>
                <c:pt idx="1">
                  <c:v>7340</c:v>
                </c:pt>
                <c:pt idx="2">
                  <c:v>3797</c:v>
                </c:pt>
                <c:pt idx="3">
                  <c:v>315</c:v>
                </c:pt>
                <c:pt idx="4">
                  <c:v>1587</c:v>
                </c:pt>
                <c:pt idx="5">
                  <c:v>1452</c:v>
                </c:pt>
                <c:pt idx="6">
                  <c:v>345</c:v>
                </c:pt>
                <c:pt idx="7">
                  <c:v>39</c:v>
                </c:pt>
                <c:pt idx="8">
                  <c:v>65</c:v>
                </c:pt>
                <c:pt idx="9">
                  <c:v>127</c:v>
                </c:pt>
                <c:pt idx="10">
                  <c:v>13</c:v>
                </c:pt>
                <c:pt idx="11">
                  <c:v>0</c:v>
                </c:pt>
                <c:pt idx="12">
                  <c:v>0</c:v>
                </c:pt>
                <c:pt idx="13">
                  <c:v>0</c:v>
                </c:pt>
                <c:pt idx="14">
                  <c:v>0</c:v>
                </c:pt>
                <c:pt idx="15">
                  <c:v>0</c:v>
                </c:pt>
              </c:numCache>
            </c:numRef>
          </c:val>
          <c:extLst>
            <c:ext xmlns:c16="http://schemas.microsoft.com/office/drawing/2014/chart" uri="{C3380CC4-5D6E-409C-BE32-E72D297353CC}">
              <c16:uniqueId val="{00000007-ED90-4B36-A88B-90BD797C7EBF}"/>
            </c:ext>
          </c:extLst>
        </c:ser>
        <c:ser>
          <c:idx val="8"/>
          <c:order val="8"/>
          <c:tx>
            <c:strRef>
              <c:f>Węgiel!$A$61</c:f>
              <c:strCache>
                <c:ptCount val="1"/>
                <c:pt idx="0">
                  <c:v>Lithuania </c:v>
                </c:pt>
              </c:strCache>
            </c:strRef>
          </c:tx>
          <c:spPr>
            <a:solidFill>
              <a:schemeClr val="accent3">
                <a:lumMod val="60000"/>
              </a:schemeClr>
            </a:solidFill>
            <a:ln>
              <a:noFill/>
            </a:ln>
            <a:effectLst/>
          </c:spPr>
          <c:cat>
            <c:numRef>
              <c:f>Węgiel!$B$52:$Q$52</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Węgiel!$B$61:$Q$61</c:f>
              <c:numCache>
                <c:formatCode>_-* #\ ##0_-;\-* #\ ##0_-;_-* "-"??_-;_-@_-</c:formatCode>
                <c:ptCount val="16"/>
                <c:pt idx="0">
                  <c:v>44</c:v>
                </c:pt>
                <c:pt idx="1">
                  <c:v>4</c:v>
                </c:pt>
                <c:pt idx="2">
                  <c:v>13</c:v>
                </c:pt>
                <c:pt idx="3">
                  <c:v>21</c:v>
                </c:pt>
                <c:pt idx="4">
                  <c:v>2</c:v>
                </c:pt>
                <c:pt idx="5">
                  <c:v>2</c:v>
                </c:pt>
                <c:pt idx="6">
                  <c:v>2</c:v>
                </c:pt>
                <c:pt idx="7">
                  <c:v>0</c:v>
                </c:pt>
                <c:pt idx="8">
                  <c:v>0</c:v>
                </c:pt>
                <c:pt idx="9">
                  <c:v>0</c:v>
                </c:pt>
                <c:pt idx="10">
                  <c:v>6</c:v>
                </c:pt>
                <c:pt idx="11">
                  <c:v>0</c:v>
                </c:pt>
                <c:pt idx="12">
                  <c:v>0</c:v>
                </c:pt>
                <c:pt idx="13">
                  <c:v>274</c:v>
                </c:pt>
                <c:pt idx="14">
                  <c:v>39</c:v>
                </c:pt>
                <c:pt idx="15">
                  <c:v>0</c:v>
                </c:pt>
              </c:numCache>
            </c:numRef>
          </c:val>
          <c:extLst>
            <c:ext xmlns:c16="http://schemas.microsoft.com/office/drawing/2014/chart" uri="{C3380CC4-5D6E-409C-BE32-E72D297353CC}">
              <c16:uniqueId val="{00000008-ED90-4B36-A88B-90BD797C7EBF}"/>
            </c:ext>
          </c:extLst>
        </c:ser>
        <c:dLbls>
          <c:showLegendKey val="0"/>
          <c:showVal val="0"/>
          <c:showCatName val="0"/>
          <c:showSerName val="0"/>
          <c:showPercent val="0"/>
          <c:showBubbleSize val="0"/>
        </c:dLbls>
        <c:axId val="184137984"/>
        <c:axId val="184152064"/>
      </c:areaChart>
      <c:catAx>
        <c:axId val="184137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4152064"/>
        <c:crosses val="autoZero"/>
        <c:auto val="1"/>
        <c:lblAlgn val="ctr"/>
        <c:lblOffset val="100"/>
        <c:noMultiLvlLbl val="0"/>
      </c:catAx>
      <c:valAx>
        <c:axId val="184152064"/>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41379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Ropa!$A$54</c:f>
              <c:strCache>
                <c:ptCount val="1"/>
                <c:pt idx="0">
                  <c:v> Russia  </c:v>
                </c:pt>
              </c:strCache>
            </c:strRef>
          </c:tx>
          <c:spPr>
            <a:solidFill>
              <a:schemeClr val="accent1"/>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Ropa!$B$54:$Q$54</c:f>
              <c:numCache>
                <c:formatCode>_-* #\ ##0_-;\-* #\ ##0_-;_-* "-"??_-;_-@_-</c:formatCode>
                <c:ptCount val="16"/>
                <c:pt idx="0">
                  <c:v>57337.2</c:v>
                </c:pt>
                <c:pt idx="1">
                  <c:v>66078.100000000006</c:v>
                </c:pt>
                <c:pt idx="2">
                  <c:v>74226.899999999994</c:v>
                </c:pt>
                <c:pt idx="3">
                  <c:v>74026.2</c:v>
                </c:pt>
                <c:pt idx="4">
                  <c:v>74891.199999999997</c:v>
                </c:pt>
                <c:pt idx="5">
                  <c:v>71831.100000000006</c:v>
                </c:pt>
                <c:pt idx="6">
                  <c:v>70126.5</c:v>
                </c:pt>
                <c:pt idx="7">
                  <c:v>82548.3</c:v>
                </c:pt>
                <c:pt idx="8">
                  <c:v>78772.180000000008</c:v>
                </c:pt>
                <c:pt idx="9">
                  <c:v>66403.3</c:v>
                </c:pt>
                <c:pt idx="10">
                  <c:v>72737.899999999994</c:v>
                </c:pt>
                <c:pt idx="11">
                  <c:v>81566.5</c:v>
                </c:pt>
                <c:pt idx="12">
                  <c:v>77451.899999999994</c:v>
                </c:pt>
                <c:pt idx="13">
                  <c:v>66918.199999999983</c:v>
                </c:pt>
                <c:pt idx="14">
                  <c:v>74498.3</c:v>
                </c:pt>
                <c:pt idx="15">
                  <c:v>55750.700000000004</c:v>
                </c:pt>
              </c:numCache>
            </c:numRef>
          </c:val>
          <c:extLst>
            <c:ext xmlns:c16="http://schemas.microsoft.com/office/drawing/2014/chart" uri="{C3380CC4-5D6E-409C-BE32-E72D297353CC}">
              <c16:uniqueId val="{00000000-5CD4-444A-83C5-1D9BA58BEAC9}"/>
            </c:ext>
          </c:extLst>
        </c:ser>
        <c:ser>
          <c:idx val="1"/>
          <c:order val="1"/>
          <c:tx>
            <c:strRef>
              <c:f>Ropa!$A$55</c:f>
              <c:strCache>
                <c:ptCount val="1"/>
                <c:pt idx="0">
                  <c:v> Sweden </c:v>
                </c:pt>
              </c:strCache>
            </c:strRef>
          </c:tx>
          <c:spPr>
            <a:solidFill>
              <a:schemeClr val="accent2"/>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Ropa!$B$55:$Q$55</c:f>
              <c:numCache>
                <c:formatCode>_-* #\ ##0_-;\-* #\ ##0_-;_-* "-"??_-;_-@_-</c:formatCode>
                <c:ptCount val="16"/>
                <c:pt idx="0">
                  <c:v>19682</c:v>
                </c:pt>
                <c:pt idx="1">
                  <c:v>19331</c:v>
                </c:pt>
                <c:pt idx="2">
                  <c:v>17676</c:v>
                </c:pt>
                <c:pt idx="3">
                  <c:v>20778</c:v>
                </c:pt>
                <c:pt idx="4">
                  <c:v>19413</c:v>
                </c:pt>
                <c:pt idx="5">
                  <c:v>20203</c:v>
                </c:pt>
                <c:pt idx="6">
                  <c:v>19326</c:v>
                </c:pt>
                <c:pt idx="7">
                  <c:v>19284</c:v>
                </c:pt>
                <c:pt idx="8">
                  <c:v>16498</c:v>
                </c:pt>
                <c:pt idx="9">
                  <c:v>18575</c:v>
                </c:pt>
                <c:pt idx="10">
                  <c:v>20065</c:v>
                </c:pt>
                <c:pt idx="11">
                  <c:v>19317</c:v>
                </c:pt>
                <c:pt idx="12">
                  <c:v>19661</c:v>
                </c:pt>
                <c:pt idx="13">
                  <c:v>19679</c:v>
                </c:pt>
                <c:pt idx="14">
                  <c:v>17209</c:v>
                </c:pt>
                <c:pt idx="15">
                  <c:v>18327</c:v>
                </c:pt>
              </c:numCache>
            </c:numRef>
          </c:val>
          <c:extLst>
            <c:ext xmlns:c16="http://schemas.microsoft.com/office/drawing/2014/chart" uri="{C3380CC4-5D6E-409C-BE32-E72D297353CC}">
              <c16:uniqueId val="{00000001-5CD4-444A-83C5-1D9BA58BEAC9}"/>
            </c:ext>
          </c:extLst>
        </c:ser>
        <c:ser>
          <c:idx val="2"/>
          <c:order val="2"/>
          <c:tx>
            <c:strRef>
              <c:f>Ropa!$A$56</c:f>
              <c:strCache>
                <c:ptCount val="1"/>
                <c:pt idx="0">
                  <c:v> Poland </c:v>
                </c:pt>
              </c:strCache>
            </c:strRef>
          </c:tx>
          <c:spPr>
            <a:solidFill>
              <a:schemeClr val="accent3"/>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Ropa!$B$56:$Q$56</c:f>
              <c:numCache>
                <c:formatCode>_-* #\ ##0_-;\-* #\ ##0_-;_-* "-"??_-;_-@_-</c:formatCode>
                <c:ptCount val="16"/>
                <c:pt idx="0">
                  <c:v>9202</c:v>
                </c:pt>
                <c:pt idx="1">
                  <c:v>9773</c:v>
                </c:pt>
                <c:pt idx="2">
                  <c:v>7702</c:v>
                </c:pt>
                <c:pt idx="3">
                  <c:v>6894</c:v>
                </c:pt>
                <c:pt idx="4">
                  <c:v>6881</c:v>
                </c:pt>
                <c:pt idx="5">
                  <c:v>11537</c:v>
                </c:pt>
                <c:pt idx="6">
                  <c:v>7687</c:v>
                </c:pt>
                <c:pt idx="7">
                  <c:v>7562</c:v>
                </c:pt>
                <c:pt idx="8">
                  <c:v>8194</c:v>
                </c:pt>
                <c:pt idx="9">
                  <c:v>9134</c:v>
                </c:pt>
                <c:pt idx="10">
                  <c:v>10952</c:v>
                </c:pt>
                <c:pt idx="11">
                  <c:v>9983</c:v>
                </c:pt>
                <c:pt idx="12">
                  <c:v>11181</c:v>
                </c:pt>
                <c:pt idx="13">
                  <c:v>13078</c:v>
                </c:pt>
                <c:pt idx="14">
                  <c:v>15658</c:v>
                </c:pt>
                <c:pt idx="15">
                  <c:v>11465</c:v>
                </c:pt>
              </c:numCache>
            </c:numRef>
          </c:val>
          <c:extLst>
            <c:ext xmlns:c16="http://schemas.microsoft.com/office/drawing/2014/chart" uri="{C3380CC4-5D6E-409C-BE32-E72D297353CC}">
              <c16:uniqueId val="{00000002-5CD4-444A-83C5-1D9BA58BEAC9}"/>
            </c:ext>
          </c:extLst>
        </c:ser>
        <c:ser>
          <c:idx val="3"/>
          <c:order val="3"/>
          <c:tx>
            <c:strRef>
              <c:f>Ropa!$A$57</c:f>
              <c:strCache>
                <c:ptCount val="1"/>
                <c:pt idx="0">
                  <c:v> Finland  </c:v>
                </c:pt>
              </c:strCache>
            </c:strRef>
          </c:tx>
          <c:spPr>
            <a:solidFill>
              <a:schemeClr val="accent4"/>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Ropa!$B$57:$Q$57</c:f>
              <c:numCache>
                <c:formatCode>_-* #\ ##0_-;\-* #\ ##0_-;_-* "-"??_-;_-@_-</c:formatCode>
                <c:ptCount val="16"/>
                <c:pt idx="0">
                  <c:v>7697</c:v>
                </c:pt>
                <c:pt idx="1">
                  <c:v>8779</c:v>
                </c:pt>
                <c:pt idx="2">
                  <c:v>8477</c:v>
                </c:pt>
                <c:pt idx="3">
                  <c:v>9402</c:v>
                </c:pt>
                <c:pt idx="4">
                  <c:v>10434</c:v>
                </c:pt>
                <c:pt idx="5">
                  <c:v>10341</c:v>
                </c:pt>
                <c:pt idx="6">
                  <c:v>10621</c:v>
                </c:pt>
                <c:pt idx="7">
                  <c:v>10564</c:v>
                </c:pt>
                <c:pt idx="8">
                  <c:v>10685</c:v>
                </c:pt>
                <c:pt idx="9">
                  <c:v>9601</c:v>
                </c:pt>
                <c:pt idx="10">
                  <c:v>8335</c:v>
                </c:pt>
                <c:pt idx="11">
                  <c:v>10610</c:v>
                </c:pt>
                <c:pt idx="12">
                  <c:v>11270</c:v>
                </c:pt>
                <c:pt idx="13">
                  <c:v>11889</c:v>
                </c:pt>
                <c:pt idx="14">
                  <c:v>11940</c:v>
                </c:pt>
                <c:pt idx="15">
                  <c:v>11315</c:v>
                </c:pt>
              </c:numCache>
            </c:numRef>
          </c:val>
          <c:extLst>
            <c:ext xmlns:c16="http://schemas.microsoft.com/office/drawing/2014/chart" uri="{C3380CC4-5D6E-409C-BE32-E72D297353CC}">
              <c16:uniqueId val="{00000003-5CD4-444A-83C5-1D9BA58BEAC9}"/>
            </c:ext>
          </c:extLst>
        </c:ser>
        <c:ser>
          <c:idx val="4"/>
          <c:order val="4"/>
          <c:tx>
            <c:strRef>
              <c:f>Ropa!$A$58</c:f>
              <c:strCache>
                <c:ptCount val="1"/>
                <c:pt idx="0">
                  <c:v> Lithuania </c:v>
                </c:pt>
              </c:strCache>
            </c:strRef>
          </c:tx>
          <c:spPr>
            <a:solidFill>
              <a:schemeClr val="accent5"/>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Ropa!$B$58:$Q$58</c:f>
              <c:numCache>
                <c:formatCode>_-* #\ ##0_-;\-* #\ ##0_-;_-* "-"??_-;_-@_-</c:formatCode>
                <c:ptCount val="16"/>
                <c:pt idx="0">
                  <c:v>6128</c:v>
                </c:pt>
                <c:pt idx="1">
                  <c:v>5888</c:v>
                </c:pt>
                <c:pt idx="2">
                  <c:v>4576</c:v>
                </c:pt>
                <c:pt idx="3">
                  <c:v>9069</c:v>
                </c:pt>
                <c:pt idx="4">
                  <c:v>8389</c:v>
                </c:pt>
                <c:pt idx="5">
                  <c:v>9096</c:v>
                </c:pt>
                <c:pt idx="6">
                  <c:v>8933</c:v>
                </c:pt>
                <c:pt idx="7">
                  <c:v>8519</c:v>
                </c:pt>
                <c:pt idx="8">
                  <c:v>8968</c:v>
                </c:pt>
                <c:pt idx="9">
                  <c:v>7333</c:v>
                </c:pt>
                <c:pt idx="10">
                  <c:v>8491</c:v>
                </c:pt>
                <c:pt idx="11">
                  <c:v>9316</c:v>
                </c:pt>
                <c:pt idx="12">
                  <c:v>9829</c:v>
                </c:pt>
                <c:pt idx="13">
                  <c:v>9704</c:v>
                </c:pt>
                <c:pt idx="14">
                  <c:v>9678</c:v>
                </c:pt>
                <c:pt idx="15">
                  <c:v>8150</c:v>
                </c:pt>
              </c:numCache>
            </c:numRef>
          </c:val>
          <c:extLst>
            <c:ext xmlns:c16="http://schemas.microsoft.com/office/drawing/2014/chart" uri="{C3380CC4-5D6E-409C-BE32-E72D297353CC}">
              <c16:uniqueId val="{00000004-5CD4-444A-83C5-1D9BA58BEAC9}"/>
            </c:ext>
          </c:extLst>
        </c:ser>
        <c:ser>
          <c:idx val="5"/>
          <c:order val="5"/>
          <c:tx>
            <c:strRef>
              <c:f>Ropa!$A$59</c:f>
              <c:strCache>
                <c:ptCount val="1"/>
                <c:pt idx="0">
                  <c:v> Denmark </c:v>
                </c:pt>
              </c:strCache>
            </c:strRef>
          </c:tx>
          <c:spPr>
            <a:solidFill>
              <a:schemeClr val="accent6"/>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Ropa!$B$59:$Q$59</c:f>
              <c:numCache>
                <c:formatCode>_-* #\ ##0_-;\-* #\ ##0_-;_-* "-"??_-;_-@_-</c:formatCode>
                <c:ptCount val="16"/>
                <c:pt idx="0">
                  <c:v>17328</c:v>
                </c:pt>
                <c:pt idx="1">
                  <c:v>15726</c:v>
                </c:pt>
                <c:pt idx="2">
                  <c:v>14702</c:v>
                </c:pt>
                <c:pt idx="3">
                  <c:v>14112</c:v>
                </c:pt>
                <c:pt idx="4">
                  <c:v>13292</c:v>
                </c:pt>
                <c:pt idx="5">
                  <c:v>11934</c:v>
                </c:pt>
                <c:pt idx="6">
                  <c:v>11089</c:v>
                </c:pt>
                <c:pt idx="7">
                  <c:v>10259</c:v>
                </c:pt>
                <c:pt idx="8">
                  <c:v>9112</c:v>
                </c:pt>
                <c:pt idx="9">
                  <c:v>7816</c:v>
                </c:pt>
                <c:pt idx="10">
                  <c:v>8335</c:v>
                </c:pt>
                <c:pt idx="11">
                  <c:v>7070</c:v>
                </c:pt>
                <c:pt idx="12">
                  <c:v>8433</c:v>
                </c:pt>
                <c:pt idx="13">
                  <c:v>6836</c:v>
                </c:pt>
                <c:pt idx="14">
                  <c:v>7260</c:v>
                </c:pt>
                <c:pt idx="15">
                  <c:v>6133</c:v>
                </c:pt>
              </c:numCache>
            </c:numRef>
          </c:val>
          <c:extLst>
            <c:ext xmlns:c16="http://schemas.microsoft.com/office/drawing/2014/chart" uri="{C3380CC4-5D6E-409C-BE32-E72D297353CC}">
              <c16:uniqueId val="{00000005-5CD4-444A-83C5-1D9BA58BEAC9}"/>
            </c:ext>
          </c:extLst>
        </c:ser>
        <c:ser>
          <c:idx val="6"/>
          <c:order val="6"/>
          <c:tx>
            <c:strRef>
              <c:f>Ropa!$A$60</c:f>
              <c:strCache>
                <c:ptCount val="1"/>
                <c:pt idx="0">
                  <c:v> Estonia </c:v>
                </c:pt>
              </c:strCache>
            </c:strRef>
          </c:tx>
          <c:spPr>
            <a:solidFill>
              <a:schemeClr val="accent1">
                <a:lumMod val="60000"/>
              </a:schemeClr>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Ropa!$B$60:$Q$60</c:f>
              <c:numCache>
                <c:formatCode>_-* #\ ##0_-;\-* #\ ##0_-;_-* "-"??_-;_-@_-</c:formatCode>
                <c:ptCount val="16"/>
                <c:pt idx="0">
                  <c:v>2825</c:v>
                </c:pt>
                <c:pt idx="1">
                  <c:v>325</c:v>
                </c:pt>
                <c:pt idx="2">
                  <c:v>690</c:v>
                </c:pt>
                <c:pt idx="3">
                  <c:v>233</c:v>
                </c:pt>
                <c:pt idx="4">
                  <c:v>40</c:v>
                </c:pt>
                <c:pt idx="5">
                  <c:v>873</c:v>
                </c:pt>
                <c:pt idx="6">
                  <c:v>951</c:v>
                </c:pt>
                <c:pt idx="7">
                  <c:v>314</c:v>
                </c:pt>
                <c:pt idx="8">
                  <c:v>3</c:v>
                </c:pt>
                <c:pt idx="9">
                  <c:v>72</c:v>
                </c:pt>
                <c:pt idx="10">
                  <c:v>32</c:v>
                </c:pt>
                <c:pt idx="11">
                  <c:v>5</c:v>
                </c:pt>
                <c:pt idx="12">
                  <c:v>66</c:v>
                </c:pt>
                <c:pt idx="13">
                  <c:v>0</c:v>
                </c:pt>
                <c:pt idx="14">
                  <c:v>173</c:v>
                </c:pt>
                <c:pt idx="15">
                  <c:v>275</c:v>
                </c:pt>
              </c:numCache>
            </c:numRef>
          </c:val>
          <c:extLst>
            <c:ext xmlns:c16="http://schemas.microsoft.com/office/drawing/2014/chart" uri="{C3380CC4-5D6E-409C-BE32-E72D297353CC}">
              <c16:uniqueId val="{00000006-5CD4-444A-83C5-1D9BA58BEAC9}"/>
            </c:ext>
          </c:extLst>
        </c:ser>
        <c:ser>
          <c:idx val="7"/>
          <c:order val="7"/>
          <c:tx>
            <c:strRef>
              <c:f>Ropa!$A$61</c:f>
              <c:strCache>
                <c:ptCount val="1"/>
                <c:pt idx="0">
                  <c:v> Latvia  </c:v>
                </c:pt>
              </c:strCache>
            </c:strRef>
          </c:tx>
          <c:spPr>
            <a:solidFill>
              <a:schemeClr val="accent2">
                <a:lumMod val="60000"/>
              </a:schemeClr>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Ropa!$B$61:$Q$61</c:f>
              <c:numCache>
                <c:formatCode>_-* #\ ##0_-;\-* #\ ##0_-;_-* "-"??_-;_-@_-</c:formatCode>
                <c:ptCount val="16"/>
                <c:pt idx="0">
                  <c:v>654</c:v>
                </c:pt>
                <c:pt idx="1">
                  <c:v>2381</c:v>
                </c:pt>
                <c:pt idx="2">
                  <c:v>2972</c:v>
                </c:pt>
                <c:pt idx="3">
                  <c:v>1949</c:v>
                </c:pt>
                <c:pt idx="4">
                  <c:v>679</c:v>
                </c:pt>
                <c:pt idx="5">
                  <c:v>213</c:v>
                </c:pt>
                <c:pt idx="6">
                  <c:v>182</c:v>
                </c:pt>
                <c:pt idx="7">
                  <c:v>243</c:v>
                </c:pt>
                <c:pt idx="8">
                  <c:v>195</c:v>
                </c:pt>
                <c:pt idx="9">
                  <c:v>231</c:v>
                </c:pt>
                <c:pt idx="10">
                  <c:v>127</c:v>
                </c:pt>
                <c:pt idx="11">
                  <c:v>51</c:v>
                </c:pt>
                <c:pt idx="12">
                  <c:v>62</c:v>
                </c:pt>
                <c:pt idx="13">
                  <c:v>64</c:v>
                </c:pt>
                <c:pt idx="14">
                  <c:v>54</c:v>
                </c:pt>
                <c:pt idx="15">
                  <c:v>46</c:v>
                </c:pt>
              </c:numCache>
            </c:numRef>
          </c:val>
          <c:extLst>
            <c:ext xmlns:c16="http://schemas.microsoft.com/office/drawing/2014/chart" uri="{C3380CC4-5D6E-409C-BE32-E72D297353CC}">
              <c16:uniqueId val="{00000007-5CD4-444A-83C5-1D9BA58BEAC9}"/>
            </c:ext>
          </c:extLst>
        </c:ser>
        <c:ser>
          <c:idx val="8"/>
          <c:order val="8"/>
          <c:tx>
            <c:strRef>
              <c:f>Ropa!$A$62</c:f>
              <c:strCache>
                <c:ptCount val="1"/>
                <c:pt idx="0">
                  <c:v> Germany (Baltic) </c:v>
                </c:pt>
              </c:strCache>
            </c:strRef>
          </c:tx>
          <c:spPr>
            <a:solidFill>
              <a:schemeClr val="accent3">
                <a:lumMod val="60000"/>
              </a:schemeClr>
            </a:solidFill>
            <a:ln>
              <a:noFill/>
            </a:ln>
            <a:effectLst/>
          </c:spPr>
          <c:cat>
            <c:numRef>
              <c:f>Ropa!$B$53:$Q$53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Ropa!$B$62:$Q$62</c:f>
              <c:numCache>
                <c:formatCode>_-* #\ ##0_-;\-* #\ ##0_-;_-* "-"??_-;_-@_-</c:formatCode>
                <c:ptCount val="16"/>
                <c:pt idx="0">
                  <c:v>640</c:v>
                </c:pt>
                <c:pt idx="1">
                  <c:v>636</c:v>
                </c:pt>
                <c:pt idx="2">
                  <c:v>1354</c:v>
                </c:pt>
                <c:pt idx="3">
                  <c:v>2062</c:v>
                </c:pt>
                <c:pt idx="4">
                  <c:v>1135</c:v>
                </c:pt>
                <c:pt idx="5">
                  <c:v>2165</c:v>
                </c:pt>
                <c:pt idx="6">
                  <c:v>292</c:v>
                </c:pt>
                <c:pt idx="7">
                  <c:v>380</c:v>
                </c:pt>
                <c:pt idx="8">
                  <c:v>61</c:v>
                </c:pt>
                <c:pt idx="9">
                  <c:v>82</c:v>
                </c:pt>
                <c:pt idx="10">
                  <c:v>214</c:v>
                </c:pt>
                <c:pt idx="11">
                  <c:v>13</c:v>
                </c:pt>
                <c:pt idx="12">
                  <c:v>66</c:v>
                </c:pt>
                <c:pt idx="13">
                  <c:v>33</c:v>
                </c:pt>
                <c:pt idx="14">
                  <c:v>612</c:v>
                </c:pt>
                <c:pt idx="15">
                  <c:v>0</c:v>
                </c:pt>
              </c:numCache>
            </c:numRef>
          </c:val>
          <c:extLst>
            <c:ext xmlns:c16="http://schemas.microsoft.com/office/drawing/2014/chart" uri="{C3380CC4-5D6E-409C-BE32-E72D297353CC}">
              <c16:uniqueId val="{00000008-5CD4-444A-83C5-1D9BA58BEAC9}"/>
            </c:ext>
          </c:extLst>
        </c:ser>
        <c:dLbls>
          <c:showLegendKey val="0"/>
          <c:showVal val="0"/>
          <c:showCatName val="0"/>
          <c:showSerName val="0"/>
          <c:showPercent val="0"/>
          <c:showBubbleSize val="0"/>
        </c:dLbls>
        <c:axId val="183956992"/>
        <c:axId val="183958528"/>
      </c:areaChart>
      <c:catAx>
        <c:axId val="183956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3958528"/>
        <c:crosses val="autoZero"/>
        <c:auto val="1"/>
        <c:lblAlgn val="ctr"/>
        <c:lblOffset val="100"/>
        <c:noMultiLvlLbl val="0"/>
      </c:catAx>
      <c:valAx>
        <c:axId val="183958528"/>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1839569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l-P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59F336A-B75C-48B0-B792-43CE339815BD}" type="datetimeFigureOut">
              <a:rPr lang="pl-PL" smtClean="0"/>
              <a:t>15.12.2021</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9123D5-6239-45F7-A8A7-9971FEAC7745}" type="slidenum">
              <a:rPr lang="pl-PL" smtClean="0"/>
              <a:t>‹#›</a:t>
            </a:fld>
            <a:endParaRPr lang="pl-PL"/>
          </a:p>
        </p:txBody>
      </p:sp>
    </p:spTree>
    <p:extLst>
      <p:ext uri="{BB962C8B-B14F-4D97-AF65-F5344CB8AC3E}">
        <p14:creationId xmlns:p14="http://schemas.microsoft.com/office/powerpoint/2010/main" val="155646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5</a:t>
            </a:fld>
            <a:endParaRPr lang="pl-PL"/>
          </a:p>
        </p:txBody>
      </p:sp>
    </p:spTree>
    <p:extLst>
      <p:ext uri="{BB962C8B-B14F-4D97-AF65-F5344CB8AC3E}">
        <p14:creationId xmlns:p14="http://schemas.microsoft.com/office/powerpoint/2010/main" val="255557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16</a:t>
            </a:fld>
            <a:endParaRPr lang="pl-PL"/>
          </a:p>
        </p:txBody>
      </p:sp>
    </p:spTree>
    <p:extLst>
      <p:ext uri="{BB962C8B-B14F-4D97-AF65-F5344CB8AC3E}">
        <p14:creationId xmlns:p14="http://schemas.microsoft.com/office/powerpoint/2010/main" val="240859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17</a:t>
            </a:fld>
            <a:endParaRPr lang="pl-PL"/>
          </a:p>
        </p:txBody>
      </p:sp>
    </p:spTree>
    <p:extLst>
      <p:ext uri="{BB962C8B-B14F-4D97-AF65-F5344CB8AC3E}">
        <p14:creationId xmlns:p14="http://schemas.microsoft.com/office/powerpoint/2010/main" val="389464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18</a:t>
            </a:fld>
            <a:endParaRPr lang="pl-PL"/>
          </a:p>
        </p:txBody>
      </p:sp>
    </p:spTree>
    <p:extLst>
      <p:ext uri="{BB962C8B-B14F-4D97-AF65-F5344CB8AC3E}">
        <p14:creationId xmlns:p14="http://schemas.microsoft.com/office/powerpoint/2010/main" val="389464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7</a:t>
            </a:fld>
            <a:endParaRPr lang="pl-PL"/>
          </a:p>
        </p:txBody>
      </p:sp>
    </p:spTree>
    <p:extLst>
      <p:ext uri="{BB962C8B-B14F-4D97-AF65-F5344CB8AC3E}">
        <p14:creationId xmlns:p14="http://schemas.microsoft.com/office/powerpoint/2010/main" val="67224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9</a:t>
            </a:fld>
            <a:endParaRPr lang="pl-PL"/>
          </a:p>
        </p:txBody>
      </p:sp>
    </p:spTree>
    <p:extLst>
      <p:ext uri="{BB962C8B-B14F-4D97-AF65-F5344CB8AC3E}">
        <p14:creationId xmlns:p14="http://schemas.microsoft.com/office/powerpoint/2010/main" val="20977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10</a:t>
            </a:fld>
            <a:endParaRPr lang="pl-PL"/>
          </a:p>
        </p:txBody>
      </p:sp>
    </p:spTree>
    <p:extLst>
      <p:ext uri="{BB962C8B-B14F-4D97-AF65-F5344CB8AC3E}">
        <p14:creationId xmlns:p14="http://schemas.microsoft.com/office/powerpoint/2010/main" val="135306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11</a:t>
            </a:fld>
            <a:endParaRPr lang="pl-PL"/>
          </a:p>
        </p:txBody>
      </p:sp>
    </p:spTree>
    <p:extLst>
      <p:ext uri="{BB962C8B-B14F-4D97-AF65-F5344CB8AC3E}">
        <p14:creationId xmlns:p14="http://schemas.microsoft.com/office/powerpoint/2010/main" val="160931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12</a:t>
            </a:fld>
            <a:endParaRPr lang="pl-PL"/>
          </a:p>
        </p:txBody>
      </p:sp>
    </p:spTree>
    <p:extLst>
      <p:ext uri="{BB962C8B-B14F-4D97-AF65-F5344CB8AC3E}">
        <p14:creationId xmlns:p14="http://schemas.microsoft.com/office/powerpoint/2010/main" val="42983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13</a:t>
            </a:fld>
            <a:endParaRPr lang="pl-PL"/>
          </a:p>
        </p:txBody>
      </p:sp>
    </p:spTree>
    <p:extLst>
      <p:ext uri="{BB962C8B-B14F-4D97-AF65-F5344CB8AC3E}">
        <p14:creationId xmlns:p14="http://schemas.microsoft.com/office/powerpoint/2010/main" val="261593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14</a:t>
            </a:fld>
            <a:endParaRPr lang="pl-PL"/>
          </a:p>
        </p:txBody>
      </p:sp>
    </p:spTree>
    <p:extLst>
      <p:ext uri="{BB962C8B-B14F-4D97-AF65-F5344CB8AC3E}">
        <p14:creationId xmlns:p14="http://schemas.microsoft.com/office/powerpoint/2010/main" val="273853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99123D5-6239-45F7-A8A7-9971FEAC7745}" type="slidenum">
              <a:rPr lang="pl-PL" smtClean="0"/>
              <a:t>15</a:t>
            </a:fld>
            <a:endParaRPr lang="pl-PL"/>
          </a:p>
        </p:txBody>
      </p:sp>
    </p:spTree>
    <p:extLst>
      <p:ext uri="{BB962C8B-B14F-4D97-AF65-F5344CB8AC3E}">
        <p14:creationId xmlns:p14="http://schemas.microsoft.com/office/powerpoint/2010/main" val="226011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D17FA3B-C404-4317-B0BC-953931111309}" type="datetimeFigureOut">
              <a:rPr lang="pl-PL" smtClean="0"/>
              <a:t>15.12.2021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15.12.2021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05979"/>
            <a:ext cx="2057400" cy="4388644"/>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05979"/>
            <a:ext cx="6019800" cy="43886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15.12.2021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15.12.2021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15.12.2021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D17FA3B-C404-4317-B0BC-953931111309}" type="datetimeFigureOut">
              <a:rPr lang="pl-PL" smtClean="0"/>
              <a:t>15.12.2021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D17FA3B-C404-4317-B0BC-953931111309}" type="datetimeFigureOut">
              <a:rPr lang="pl-PL" smtClean="0"/>
              <a:t>15.12.2021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D17FA3B-C404-4317-B0BC-953931111309}" type="datetimeFigureOut">
              <a:rPr lang="pl-PL" smtClean="0"/>
              <a:t>15.12.2021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15.12.2021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15.12.2021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15.12.2021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15.12.2021</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p:nvSpPr>
        <p:spPr>
          <a:xfrm>
            <a:off x="683568" y="1995686"/>
            <a:ext cx="7704856" cy="1938992"/>
          </a:xfrm>
          <a:prstGeom prst="rect">
            <a:avLst/>
          </a:prstGeom>
          <a:noFill/>
        </p:spPr>
        <p:txBody>
          <a:bodyPr wrap="square" rtlCol="0">
            <a:spAutoFit/>
          </a:bodyPr>
          <a:lstStyle/>
          <a:p>
            <a:r>
              <a:rPr lang="en-US" sz="2800" b="1" dirty="0">
                <a:solidFill>
                  <a:srgbClr val="C00000"/>
                </a:solidFill>
              </a:rPr>
              <a:t>Climate policies and regulations: impact on the port sector</a:t>
            </a:r>
            <a:endParaRPr lang="pl-PL" sz="2800" b="1" dirty="0">
              <a:solidFill>
                <a:srgbClr val="C00000"/>
              </a:solidFill>
            </a:endParaRPr>
          </a:p>
          <a:p>
            <a:endParaRPr lang="en-AU" sz="1600" b="1" dirty="0">
              <a:solidFill>
                <a:srgbClr val="005452"/>
              </a:solidFill>
              <a:latin typeface="Arial" panose="020B0604020202020204" pitchFamily="34" charset="0"/>
              <a:cs typeface="Arial" panose="020B0604020202020204" pitchFamily="34" charset="0"/>
            </a:endParaRPr>
          </a:p>
          <a:p>
            <a:r>
              <a:rPr lang="en-AU" sz="1600" b="1" dirty="0">
                <a:solidFill>
                  <a:srgbClr val="005452"/>
                </a:solidFill>
                <a:latin typeface="Arial" panose="020B0604020202020204" pitchFamily="34" charset="0"/>
                <a:cs typeface="Arial" panose="020B0604020202020204" pitchFamily="34" charset="0"/>
              </a:rPr>
              <a:t>Bogdan </a:t>
            </a:r>
            <a:r>
              <a:rPr lang="en-AU" sz="1600" b="1" dirty="0" err="1">
                <a:solidFill>
                  <a:srgbClr val="005452"/>
                </a:solidFill>
                <a:latin typeface="Arial" panose="020B0604020202020204" pitchFamily="34" charset="0"/>
                <a:cs typeface="Arial" panose="020B0604020202020204" pitchFamily="34" charset="0"/>
              </a:rPr>
              <a:t>Ołdakowski</a:t>
            </a:r>
            <a:r>
              <a:rPr lang="en-AU" sz="1600" b="1" dirty="0">
                <a:solidFill>
                  <a:srgbClr val="005452"/>
                </a:solidFill>
                <a:latin typeface="Arial" panose="020B0604020202020204" pitchFamily="34" charset="0"/>
                <a:cs typeface="Arial" panose="020B0604020202020204" pitchFamily="34" charset="0"/>
              </a:rPr>
              <a:t>, Secretary General of Baltic Ports Organization</a:t>
            </a:r>
            <a:endParaRPr lang="pl-PL" sz="1600" b="1" dirty="0">
              <a:solidFill>
                <a:srgbClr val="005452"/>
              </a:solidFill>
              <a:latin typeface="Arial" panose="020B0604020202020204" pitchFamily="34" charset="0"/>
              <a:cs typeface="Arial" panose="020B0604020202020204" pitchFamily="34" charset="0"/>
            </a:endParaRPr>
          </a:p>
          <a:p>
            <a:r>
              <a:rPr lang="pl-PL" sz="1600" b="1" dirty="0">
                <a:solidFill>
                  <a:srgbClr val="005452"/>
                </a:solidFill>
                <a:latin typeface="Arial" panose="020B0604020202020204" pitchFamily="34" charset="0"/>
                <a:cs typeface="Arial" panose="020B0604020202020204" pitchFamily="34" charset="0"/>
              </a:rPr>
              <a:t>Julia Kosiek, Project Assistant, Actia Forum</a:t>
            </a:r>
            <a:endParaRPr lang="en-AU" sz="1600" b="1" dirty="0">
              <a:solidFill>
                <a:srgbClr val="005452"/>
              </a:solidFill>
              <a:latin typeface="Arial" panose="020B0604020202020204" pitchFamily="34" charset="0"/>
              <a:cs typeface="Arial" panose="020B0604020202020204" pitchFamily="34" charset="0"/>
            </a:endParaRPr>
          </a:p>
          <a:p>
            <a:endParaRPr lang="en-AU" sz="1600" b="1" dirty="0">
              <a:solidFill>
                <a:srgbClr val="005452"/>
              </a:solidFill>
              <a:latin typeface="Arial" panose="020B0604020202020204" pitchFamily="34" charset="0"/>
              <a:cs typeface="Arial" panose="020B0604020202020204" pitchFamily="34" charset="0"/>
            </a:endParaRPr>
          </a:p>
        </p:txBody>
      </p:sp>
      <p:pic>
        <p:nvPicPr>
          <p:cNvPr id="3076" name="Picture 4" descr="C:\Users\MJW\Desktop\BPO\identyfikacja\bpo-fala-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320" y="699542"/>
            <a:ext cx="2173680" cy="93610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Łącznik prostoliniowy 2"/>
          <p:cNvCxnSpPr/>
          <p:nvPr/>
        </p:nvCxnSpPr>
        <p:spPr>
          <a:xfrm>
            <a:off x="1403648" y="3795886"/>
            <a:ext cx="684076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7408950" y="4444533"/>
            <a:ext cx="1008112" cy="276999"/>
          </a:xfrm>
          <a:prstGeom prst="rect">
            <a:avLst/>
          </a:prstGeom>
          <a:noFill/>
        </p:spPr>
        <p:txBody>
          <a:bodyPr wrap="square" rtlCol="0">
            <a:spAutoFit/>
          </a:bodyPr>
          <a:lstStyle/>
          <a:p>
            <a:r>
              <a:rPr lang="pl-PL" sz="1200" b="1" dirty="0">
                <a:solidFill>
                  <a:srgbClr val="005452"/>
                </a:solidFill>
                <a:cs typeface="Arial" panose="020B0604020202020204" pitchFamily="34" charset="0"/>
              </a:rPr>
              <a:t>15/12/2021</a:t>
            </a:r>
            <a:endParaRPr lang="en-US" sz="1200" b="1" dirty="0">
              <a:solidFill>
                <a:srgbClr val="005452"/>
              </a:solidFill>
              <a:cs typeface="Arial" panose="020B0604020202020204" pitchFamily="34" charset="0"/>
            </a:endParaRPr>
          </a:p>
        </p:txBody>
      </p:sp>
    </p:spTree>
    <p:extLst>
      <p:ext uri="{BB962C8B-B14F-4D97-AF65-F5344CB8AC3E}">
        <p14:creationId xmlns:p14="http://schemas.microsoft.com/office/powerpoint/2010/main" val="144275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Fossil fuels in Baltic ports </a:t>
            </a:r>
            <a:endParaRPr lang="en-AU" sz="2400" b="1" dirty="0">
              <a:solidFill>
                <a:srgbClr val="2B4D4B"/>
              </a:solidFill>
              <a:latin typeface="Arial" panose="020B0604020202020204" pitchFamily="34" charset="0"/>
              <a:cs typeface="Arial" panose="020B0604020202020204" pitchFamily="34" charset="0"/>
            </a:endParaRPr>
          </a:p>
        </p:txBody>
      </p:sp>
      <p:graphicFrame>
        <p:nvGraphicFramePr>
          <p:cNvPr id="5" name="Wykres 4">
            <a:extLst>
              <a:ext uri="{FF2B5EF4-FFF2-40B4-BE49-F238E27FC236}">
                <a16:creationId xmlns:a16="http://schemas.microsoft.com/office/drawing/2014/main" id="{6E02F5DE-6379-4081-B6D2-FB27442057CB}"/>
              </a:ext>
            </a:extLst>
          </p:cNvPr>
          <p:cNvGraphicFramePr/>
          <p:nvPr>
            <p:extLst>
              <p:ext uri="{D42A27DB-BD31-4B8C-83A1-F6EECF244321}">
                <p14:modId xmlns:p14="http://schemas.microsoft.com/office/powerpoint/2010/main" val="3715993721"/>
              </p:ext>
            </p:extLst>
          </p:nvPr>
        </p:nvGraphicFramePr>
        <p:xfrm>
          <a:off x="323528" y="1275606"/>
          <a:ext cx="3777982" cy="2383160"/>
        </p:xfrm>
        <a:graphic>
          <a:graphicData uri="http://schemas.openxmlformats.org/drawingml/2006/chart">
            <c:chart xmlns:c="http://schemas.openxmlformats.org/drawingml/2006/chart" xmlns:r="http://schemas.openxmlformats.org/officeDocument/2006/relationships" r:id="rId4"/>
          </a:graphicData>
        </a:graphic>
      </p:graphicFrame>
      <p:sp>
        <p:nvSpPr>
          <p:cNvPr id="7" name="pole tekstowe 6">
            <a:extLst>
              <a:ext uri="{FF2B5EF4-FFF2-40B4-BE49-F238E27FC236}">
                <a16:creationId xmlns:a16="http://schemas.microsoft.com/office/drawing/2014/main" id="{6B11D993-8B74-469D-831D-CEBC6CE105CC}"/>
              </a:ext>
            </a:extLst>
          </p:cNvPr>
          <p:cNvSpPr txBox="1"/>
          <p:nvPr/>
        </p:nvSpPr>
        <p:spPr>
          <a:xfrm>
            <a:off x="251520" y="3658766"/>
            <a:ext cx="3849990" cy="830997"/>
          </a:xfrm>
          <a:prstGeom prst="rect">
            <a:avLst/>
          </a:prstGeom>
          <a:noFill/>
        </p:spPr>
        <p:txBody>
          <a:bodyPr wrap="square">
            <a:spAutoFit/>
          </a:bodyPr>
          <a:lstStyle/>
          <a:p>
            <a:pPr algn="just">
              <a:lnSpc>
                <a:spcPct val="125000"/>
              </a:lnSpc>
              <a:spcAft>
                <a:spcPts val="300"/>
              </a:spcAft>
            </a:pPr>
            <a:r>
              <a:rPr lang="en-GB" sz="1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Throughput of </a:t>
            </a:r>
            <a:r>
              <a:rPr lang="en-GB" sz="11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coal&amp;coke</a:t>
            </a:r>
            <a:r>
              <a:rPr lang="en-GB" sz="1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in ports in Baltic countries in 2005-2020 (thou. tonnes</a:t>
            </a:r>
            <a:r>
              <a:rPr lang="pl-PL" sz="11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GB" sz="1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pl-PL" sz="1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r>
              <a:rPr lang="pl-PL" sz="1800" dirty="0">
                <a:effectLst/>
                <a:latin typeface="Times New Roman" panose="02020603050405020304" pitchFamily="18" charset="0"/>
                <a:ea typeface="Times New Roman" panose="02020603050405020304" pitchFamily="18" charset="0"/>
              </a:rPr>
              <a:t> </a:t>
            </a:r>
            <a:endParaRPr lang="pl-PL" sz="2400" dirty="0">
              <a:effectLst/>
              <a:latin typeface="Times New Roman" panose="02020603050405020304" pitchFamily="18" charset="0"/>
              <a:ea typeface="Times New Roman" panose="02020603050405020304" pitchFamily="18"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107504" y="4470380"/>
            <a:ext cx="1512168"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200" dirty="0">
                <a:solidFill>
                  <a:srgbClr val="648D8C"/>
                </a:solidFill>
                <a:latin typeface="Arial" panose="020B0604020202020204" pitchFamily="34" charset="0"/>
                <a:cs typeface="Arial" panose="020B0604020202020204" pitchFamily="34" charset="0"/>
              </a:rPr>
              <a:t>Source: Eurostat </a:t>
            </a:r>
            <a:endParaRPr lang="pl-PL" sz="1200" dirty="0">
              <a:solidFill>
                <a:srgbClr val="C00000"/>
              </a:solidFill>
              <a:latin typeface="Arial" panose="020B0604020202020204" pitchFamily="34" charset="0"/>
              <a:cs typeface="Arial" panose="020B0604020202020204" pitchFamily="34" charset="0"/>
            </a:endParaRPr>
          </a:p>
        </p:txBody>
      </p:sp>
      <p:graphicFrame>
        <p:nvGraphicFramePr>
          <p:cNvPr id="6" name="Wykres 5">
            <a:extLst>
              <a:ext uri="{FF2B5EF4-FFF2-40B4-BE49-F238E27FC236}">
                <a16:creationId xmlns:a16="http://schemas.microsoft.com/office/drawing/2014/main" id="{61AEFB64-9F24-46BD-BFED-CA1197E95FC9}"/>
              </a:ext>
            </a:extLst>
          </p:cNvPr>
          <p:cNvGraphicFramePr/>
          <p:nvPr>
            <p:extLst>
              <p:ext uri="{D42A27DB-BD31-4B8C-83A1-F6EECF244321}">
                <p14:modId xmlns:p14="http://schemas.microsoft.com/office/powerpoint/2010/main" val="1770212478"/>
              </p:ext>
            </p:extLst>
          </p:nvPr>
        </p:nvGraphicFramePr>
        <p:xfrm>
          <a:off x="4355976" y="1275606"/>
          <a:ext cx="4104456" cy="2383160"/>
        </p:xfrm>
        <a:graphic>
          <a:graphicData uri="http://schemas.openxmlformats.org/drawingml/2006/chart">
            <c:chart xmlns:c="http://schemas.openxmlformats.org/drawingml/2006/chart" xmlns:r="http://schemas.openxmlformats.org/officeDocument/2006/relationships" r:id="rId5"/>
          </a:graphicData>
        </a:graphic>
      </p:graphicFrame>
      <p:sp>
        <p:nvSpPr>
          <p:cNvPr id="9" name="pole tekstowe 8">
            <a:extLst>
              <a:ext uri="{FF2B5EF4-FFF2-40B4-BE49-F238E27FC236}">
                <a16:creationId xmlns:a16="http://schemas.microsoft.com/office/drawing/2014/main" id="{9910E149-4136-4B3A-87CF-67E64A155F8A}"/>
              </a:ext>
            </a:extLst>
          </p:cNvPr>
          <p:cNvSpPr txBox="1"/>
          <p:nvPr/>
        </p:nvSpPr>
        <p:spPr>
          <a:xfrm>
            <a:off x="4279596" y="3676378"/>
            <a:ext cx="4468867" cy="430887"/>
          </a:xfrm>
          <a:prstGeom prst="rect">
            <a:avLst/>
          </a:prstGeom>
          <a:noFill/>
        </p:spPr>
        <p:txBody>
          <a:bodyPr wrap="square">
            <a:spAutoFit/>
          </a:bodyPr>
          <a:lstStyle/>
          <a:p>
            <a:pPr>
              <a:spcAft>
                <a:spcPts val="1000"/>
              </a:spcAft>
            </a:pP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Throughput of crude oil in ports in Baltic countries in 2005-2020 (thou. </a:t>
            </a:r>
            <a:r>
              <a:rPr lang="en-US" sz="11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tonnes</a:t>
            </a:r>
            <a:r>
              <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a:t>
            </a:r>
            <a:endPar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833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Ports as hubs for renewable energy</a:t>
            </a:r>
            <a:endParaRPr lang="en-AU" sz="2400" b="1" dirty="0">
              <a:solidFill>
                <a:srgbClr val="2B4D4B"/>
              </a:solidFill>
              <a:latin typeface="Arial" panose="020B0604020202020204" pitchFamily="34" charset="0"/>
              <a:cs typeface="Arial" panose="020B0604020202020204" pitchFamily="34"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0" y="4371950"/>
            <a:ext cx="1810504" cy="50013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050" dirty="0">
                <a:solidFill>
                  <a:srgbClr val="648D8C"/>
                </a:solidFill>
                <a:latin typeface="Arial" panose="020B0604020202020204" pitchFamily="34" charset="0"/>
                <a:cs typeface="Arial" panose="020B0604020202020204" pitchFamily="34" charset="0"/>
              </a:rPr>
              <a:t>Source: DNV, Wind Europe </a:t>
            </a:r>
            <a:endParaRPr lang="pl-PL" sz="1050" dirty="0">
              <a:solidFill>
                <a:srgbClr val="C00000"/>
              </a:solidFill>
              <a:latin typeface="Arial" panose="020B0604020202020204" pitchFamily="34" charset="0"/>
              <a:cs typeface="Arial" panose="020B0604020202020204" pitchFamily="34" charset="0"/>
            </a:endParaRPr>
          </a:p>
        </p:txBody>
      </p:sp>
      <p:pic>
        <p:nvPicPr>
          <p:cNvPr id="9" name="grafika1">
            <a:extLst>
              <a:ext uri="{FF2B5EF4-FFF2-40B4-BE49-F238E27FC236}">
                <a16:creationId xmlns:a16="http://schemas.microsoft.com/office/drawing/2014/main" id="{E565BE9D-ECEC-44C5-A1AE-10E6044A03E6}"/>
              </a:ext>
            </a:extLst>
          </p:cNvPr>
          <p:cNvPicPr/>
          <p:nvPr/>
        </p:nvPicPr>
        <p:blipFill>
          <a:blip r:embed="rId4">
            <a:lum/>
            <a:alphaModFix/>
          </a:blip>
          <a:srcRect/>
          <a:stretch>
            <a:fillRect/>
          </a:stretch>
        </p:blipFill>
        <p:spPr>
          <a:xfrm>
            <a:off x="281427" y="1193566"/>
            <a:ext cx="4104456" cy="2556937"/>
          </a:xfrm>
          <a:prstGeom prst="rect">
            <a:avLst/>
          </a:prstGeom>
          <a:ln>
            <a:noFill/>
            <a:prstDash/>
          </a:ln>
        </p:spPr>
      </p:pic>
      <p:sp>
        <p:nvSpPr>
          <p:cNvPr id="10" name="pole tekstowe 9">
            <a:extLst>
              <a:ext uri="{FF2B5EF4-FFF2-40B4-BE49-F238E27FC236}">
                <a16:creationId xmlns:a16="http://schemas.microsoft.com/office/drawing/2014/main" id="{45E08635-005A-4BBA-88FC-4763757B04DD}"/>
              </a:ext>
            </a:extLst>
          </p:cNvPr>
          <p:cNvSpPr txBox="1"/>
          <p:nvPr/>
        </p:nvSpPr>
        <p:spPr>
          <a:xfrm>
            <a:off x="176624" y="3822692"/>
            <a:ext cx="4575810" cy="261610"/>
          </a:xfrm>
          <a:prstGeom prst="rect">
            <a:avLst/>
          </a:prstGeom>
          <a:noFill/>
        </p:spPr>
        <p:txBody>
          <a:bodyPr wrap="square">
            <a:spAutoFit/>
          </a:bodyPr>
          <a:lstStyle/>
          <a:p>
            <a:r>
              <a:rPr lang="en-US" sz="1100" dirty="0">
                <a:solidFill>
                  <a:schemeClr val="accent1">
                    <a:lumMod val="75000"/>
                  </a:schemeClr>
                </a:solidFill>
                <a:latin typeface="Arial" panose="020B0604020202020204" pitchFamily="34" charset="0"/>
                <a:cs typeface="Arial" panose="020B0604020202020204" pitchFamily="34" charset="0"/>
              </a:rPr>
              <a:t>World electricity generation by power station type </a:t>
            </a:r>
            <a:endParaRPr lang="pl-PL" sz="1100" dirty="0">
              <a:solidFill>
                <a:schemeClr val="accent1">
                  <a:lumMod val="75000"/>
                </a:schemeClr>
              </a:solidFill>
              <a:latin typeface="Arial" panose="020B0604020202020204" pitchFamily="34" charset="0"/>
              <a:cs typeface="Arial" panose="020B0604020202020204" pitchFamily="34" charset="0"/>
            </a:endParaRPr>
          </a:p>
        </p:txBody>
      </p:sp>
      <p:pic>
        <p:nvPicPr>
          <p:cNvPr id="11" name="grafika2">
            <a:extLst>
              <a:ext uri="{FF2B5EF4-FFF2-40B4-BE49-F238E27FC236}">
                <a16:creationId xmlns:a16="http://schemas.microsoft.com/office/drawing/2014/main" id="{FB3E33A3-529A-491E-ADBA-D0F35E9F596C}"/>
              </a:ext>
            </a:extLst>
          </p:cNvPr>
          <p:cNvPicPr/>
          <p:nvPr/>
        </p:nvPicPr>
        <p:blipFill>
          <a:blip r:embed="rId5">
            <a:lum/>
            <a:alphaModFix/>
          </a:blip>
          <a:srcRect/>
          <a:stretch>
            <a:fillRect/>
          </a:stretch>
        </p:blipFill>
        <p:spPr>
          <a:xfrm>
            <a:off x="4716015" y="1265755"/>
            <a:ext cx="4124110" cy="2412561"/>
          </a:xfrm>
          <a:prstGeom prst="rect">
            <a:avLst/>
          </a:prstGeom>
          <a:ln>
            <a:noFill/>
            <a:prstDash/>
          </a:ln>
        </p:spPr>
      </p:pic>
      <p:sp>
        <p:nvSpPr>
          <p:cNvPr id="16" name="pole tekstowe 15">
            <a:extLst>
              <a:ext uri="{FF2B5EF4-FFF2-40B4-BE49-F238E27FC236}">
                <a16:creationId xmlns:a16="http://schemas.microsoft.com/office/drawing/2014/main" id="{3DFBC2DB-7D28-40D7-9791-28CB83331B98}"/>
              </a:ext>
            </a:extLst>
          </p:cNvPr>
          <p:cNvSpPr txBox="1"/>
          <p:nvPr/>
        </p:nvSpPr>
        <p:spPr>
          <a:xfrm>
            <a:off x="4829906" y="3660932"/>
            <a:ext cx="4137470" cy="515526"/>
          </a:xfrm>
          <a:prstGeom prst="rect">
            <a:avLst/>
          </a:prstGeom>
          <a:noFill/>
        </p:spPr>
        <p:txBody>
          <a:bodyPr wrap="square">
            <a:spAutoFit/>
          </a:bodyPr>
          <a:lstStyle/>
          <a:p>
            <a:pPr algn="just">
              <a:lnSpc>
                <a:spcPct val="125000"/>
              </a:lnSpc>
              <a:spcAft>
                <a:spcPts val="300"/>
              </a:spcAft>
            </a:pPr>
            <a:r>
              <a:rPr lang="en-GB" sz="1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Annual offshore wind installations by country (left axis) and cumulative capacity (right axis)</a:t>
            </a:r>
            <a:endParaRPr lang="pl-PL" sz="1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58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Ports as hubs for renewable energy</a:t>
            </a:r>
            <a:endParaRPr lang="en-AU" sz="2400" b="1" dirty="0">
              <a:solidFill>
                <a:srgbClr val="2B4D4B"/>
              </a:solidFill>
              <a:latin typeface="Arial" panose="020B0604020202020204" pitchFamily="34" charset="0"/>
              <a:cs typeface="Arial" panose="020B0604020202020204" pitchFamily="34"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111721" y="4371950"/>
            <a:ext cx="2880320"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200" dirty="0">
                <a:solidFill>
                  <a:srgbClr val="648D8C"/>
                </a:solidFill>
                <a:latin typeface="Arial" panose="020B0604020202020204" pitchFamily="34" charset="0"/>
                <a:cs typeface="Arial" panose="020B0604020202020204" pitchFamily="34" charset="0"/>
              </a:rPr>
              <a:t>Source: Wind Europe, Port of </a:t>
            </a:r>
            <a:r>
              <a:rPr lang="pl-PL" sz="1200" dirty="0" err="1">
                <a:solidFill>
                  <a:srgbClr val="648D8C"/>
                </a:solidFill>
                <a:latin typeface="Arial" panose="020B0604020202020204" pitchFamily="34" charset="0"/>
                <a:cs typeface="Arial" panose="020B0604020202020204" pitchFamily="34" charset="0"/>
              </a:rPr>
              <a:t>Roenne</a:t>
            </a:r>
            <a:r>
              <a:rPr lang="pl-PL" sz="1200" dirty="0">
                <a:solidFill>
                  <a:srgbClr val="648D8C"/>
                </a:solidFill>
                <a:latin typeface="Arial" panose="020B0604020202020204" pitchFamily="34" charset="0"/>
                <a:cs typeface="Arial" panose="020B0604020202020204" pitchFamily="34" charset="0"/>
              </a:rPr>
              <a:t> </a:t>
            </a:r>
            <a:endParaRPr lang="pl-PL" sz="1200" dirty="0">
              <a:solidFill>
                <a:srgbClr val="C00000"/>
              </a:solidFill>
              <a:latin typeface="Arial" panose="020B0604020202020204" pitchFamily="34" charset="0"/>
              <a:cs typeface="Arial" panose="020B0604020202020204" pitchFamily="34" charset="0"/>
            </a:endParaRPr>
          </a:p>
        </p:txBody>
      </p:sp>
      <p:pic>
        <p:nvPicPr>
          <p:cNvPr id="6" name="grafika3">
            <a:extLst>
              <a:ext uri="{FF2B5EF4-FFF2-40B4-BE49-F238E27FC236}">
                <a16:creationId xmlns:a16="http://schemas.microsoft.com/office/drawing/2014/main" id="{A7AECE91-112D-4D1C-B4C1-4857F6426234}"/>
              </a:ext>
            </a:extLst>
          </p:cNvPr>
          <p:cNvPicPr/>
          <p:nvPr/>
        </p:nvPicPr>
        <p:blipFill>
          <a:blip r:embed="rId4">
            <a:lum/>
            <a:alphaModFix/>
          </a:blip>
          <a:srcRect/>
          <a:stretch>
            <a:fillRect/>
          </a:stretch>
        </p:blipFill>
        <p:spPr>
          <a:xfrm>
            <a:off x="226780" y="1156495"/>
            <a:ext cx="4320480" cy="2741821"/>
          </a:xfrm>
          <a:prstGeom prst="rect">
            <a:avLst/>
          </a:prstGeom>
          <a:ln>
            <a:noFill/>
            <a:prstDash/>
          </a:ln>
        </p:spPr>
      </p:pic>
      <p:sp>
        <p:nvSpPr>
          <p:cNvPr id="9" name="pole tekstowe 8">
            <a:extLst>
              <a:ext uri="{FF2B5EF4-FFF2-40B4-BE49-F238E27FC236}">
                <a16:creationId xmlns:a16="http://schemas.microsoft.com/office/drawing/2014/main" id="{A6410EA7-E0F8-4DC6-B6F8-BBBED6C95632}"/>
              </a:ext>
            </a:extLst>
          </p:cNvPr>
          <p:cNvSpPr txBox="1"/>
          <p:nvPr/>
        </p:nvSpPr>
        <p:spPr>
          <a:xfrm>
            <a:off x="323528" y="3898316"/>
            <a:ext cx="5112568" cy="261610"/>
          </a:xfrm>
          <a:prstGeom prst="rect">
            <a:avLst/>
          </a:prstGeom>
          <a:noFill/>
        </p:spPr>
        <p:txBody>
          <a:bodyPr wrap="square">
            <a:spAutoFit/>
          </a:bodyPr>
          <a:lstStyle/>
          <a:p>
            <a:r>
              <a:rPr lang="en-US" sz="1100" dirty="0">
                <a:solidFill>
                  <a:schemeClr val="accent1">
                    <a:lumMod val="75000"/>
                  </a:schemeClr>
                </a:solidFill>
                <a:latin typeface="Arial" panose="020B0604020202020204" pitchFamily="34" charset="0"/>
                <a:cs typeface="Arial" panose="020B0604020202020204" pitchFamily="34" charset="0"/>
              </a:rPr>
              <a:t>Annual offshore wind installations planned to 2030 by country </a:t>
            </a:r>
            <a:endParaRPr lang="pl-PL" sz="1100" dirty="0">
              <a:solidFill>
                <a:schemeClr val="accent1">
                  <a:lumMod val="75000"/>
                </a:schemeClr>
              </a:solidFill>
              <a:latin typeface="Arial" panose="020B0604020202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3F60E55B-EAFD-4E1C-83D0-445FFBF0EB45}"/>
              </a:ext>
            </a:extLst>
          </p:cNvPr>
          <p:cNvPicPr>
            <a:picLocks noChangeAspect="1"/>
          </p:cNvPicPr>
          <p:nvPr/>
        </p:nvPicPr>
        <p:blipFill>
          <a:blip r:embed="rId5"/>
          <a:stretch>
            <a:fillRect/>
          </a:stretch>
        </p:blipFill>
        <p:spPr>
          <a:xfrm>
            <a:off x="4499991" y="1347614"/>
            <a:ext cx="4262273" cy="2432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385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Ports as hubs for renewable energy</a:t>
            </a:r>
            <a:endParaRPr lang="en-AU" sz="2400" b="1" dirty="0">
              <a:solidFill>
                <a:srgbClr val="2B4D4B"/>
              </a:solidFill>
              <a:latin typeface="Arial" panose="020B0604020202020204" pitchFamily="34" charset="0"/>
              <a:cs typeface="Arial" panose="020B0604020202020204" pitchFamily="34"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107504" y="4512699"/>
            <a:ext cx="1872208" cy="438582"/>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200" dirty="0">
                <a:solidFill>
                  <a:srgbClr val="C00000"/>
                </a:solidFill>
                <a:latin typeface="Arial" panose="020B0604020202020204" pitchFamily="34" charset="0"/>
                <a:cs typeface="Arial" panose="020B0604020202020204" pitchFamily="34" charset="0"/>
              </a:rPr>
              <a:t>—</a:t>
            </a:r>
          </a:p>
          <a:p>
            <a:r>
              <a:rPr lang="pl-PL" sz="1050" dirty="0">
                <a:solidFill>
                  <a:srgbClr val="648D8C"/>
                </a:solidFill>
                <a:latin typeface="Arial" panose="020B0604020202020204" pitchFamily="34" charset="0"/>
                <a:cs typeface="Arial" panose="020B0604020202020204" pitchFamily="34" charset="0"/>
              </a:rPr>
              <a:t>Source: Port of </a:t>
            </a:r>
            <a:r>
              <a:rPr lang="pl-PL" sz="1050" dirty="0" err="1">
                <a:solidFill>
                  <a:srgbClr val="648D8C"/>
                </a:solidFill>
                <a:latin typeface="Arial" panose="020B0604020202020204" pitchFamily="34" charset="0"/>
                <a:cs typeface="Arial" panose="020B0604020202020204" pitchFamily="34" charset="0"/>
              </a:rPr>
              <a:t>Roenne</a:t>
            </a:r>
            <a:r>
              <a:rPr lang="pl-PL" sz="1050" dirty="0">
                <a:solidFill>
                  <a:srgbClr val="648D8C"/>
                </a:solidFill>
                <a:latin typeface="Arial" panose="020B0604020202020204" pitchFamily="34" charset="0"/>
                <a:cs typeface="Arial" panose="020B0604020202020204" pitchFamily="34" charset="0"/>
              </a:rPr>
              <a:t> </a:t>
            </a:r>
            <a:endParaRPr lang="pl-PL" sz="1050" dirty="0">
              <a:solidFill>
                <a:srgbClr val="C00000"/>
              </a:solidFill>
              <a:latin typeface="Arial" panose="020B060402020202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8E0FE3AE-0420-458A-BDEC-602E83252521}"/>
              </a:ext>
            </a:extLst>
          </p:cNvPr>
          <p:cNvSpPr txBox="1"/>
          <p:nvPr/>
        </p:nvSpPr>
        <p:spPr>
          <a:xfrm>
            <a:off x="2483768" y="3838489"/>
            <a:ext cx="5040560" cy="646331"/>
          </a:xfrm>
          <a:prstGeom prst="rect">
            <a:avLst/>
          </a:prstGeom>
          <a:noFill/>
        </p:spPr>
        <p:txBody>
          <a:bodyPr wrap="square">
            <a:spAutoFit/>
          </a:bodyPr>
          <a:lstStyle/>
          <a:p>
            <a:pPr algn="just">
              <a:lnSpc>
                <a:spcPct val="150000"/>
              </a:lnSpc>
            </a:pPr>
            <a:r>
              <a:rPr lang="pl-PL" sz="1100" kern="150" dirty="0" err="1">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Offshore</a:t>
            </a:r>
            <a:r>
              <a:rPr lang="pl-PL" sz="1100" kern="15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 wind farm in Port of </a:t>
            </a:r>
            <a:r>
              <a:rPr lang="pl-PL" sz="1100" kern="150" dirty="0" err="1">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Roenne</a:t>
            </a:r>
            <a:r>
              <a:rPr lang="pl-PL" sz="1100" kern="15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 </a:t>
            </a:r>
            <a:r>
              <a:rPr lang="en-US" sz="1100" kern="15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 </a:t>
            </a:r>
            <a:endParaRPr lang="pl-PL" sz="1100" kern="15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a:p>
            <a:endParaRPr lang="pl-PL" sz="1800" dirty="0">
              <a:effectLst/>
              <a:latin typeface="Times New Roman" panose="02020603050405020304" pitchFamily="18" charset="0"/>
              <a:ea typeface="Times New Roman" panose="02020603050405020304" pitchFamily="18" charset="0"/>
            </a:endParaRPr>
          </a:p>
        </p:txBody>
      </p:sp>
      <p:pic>
        <p:nvPicPr>
          <p:cNvPr id="5" name="Obraz 4">
            <a:extLst>
              <a:ext uri="{FF2B5EF4-FFF2-40B4-BE49-F238E27FC236}">
                <a16:creationId xmlns:a16="http://schemas.microsoft.com/office/drawing/2014/main" id="{0996FC43-7566-4833-B055-691C750F5D46}"/>
              </a:ext>
            </a:extLst>
          </p:cNvPr>
          <p:cNvPicPr>
            <a:picLocks noChangeAspect="1"/>
          </p:cNvPicPr>
          <p:nvPr/>
        </p:nvPicPr>
        <p:blipFill>
          <a:blip r:embed="rId4"/>
          <a:stretch>
            <a:fillRect/>
          </a:stretch>
        </p:blipFill>
        <p:spPr>
          <a:xfrm>
            <a:off x="196087" y="1230324"/>
            <a:ext cx="4312069" cy="2531957"/>
          </a:xfrm>
          <a:prstGeom prst="rect">
            <a:avLst/>
          </a:prstGeom>
          <a:ln>
            <a:noFill/>
          </a:ln>
          <a:effectLst>
            <a:outerShdw blurRad="292100" dist="139700" dir="2700000" algn="tl" rotWithShape="0">
              <a:srgbClr val="333333">
                <a:alpha val="65000"/>
              </a:srgbClr>
            </a:outerShdw>
          </a:effectLst>
        </p:spPr>
      </p:pic>
      <p:pic>
        <p:nvPicPr>
          <p:cNvPr id="9" name="Obraz 8">
            <a:extLst>
              <a:ext uri="{FF2B5EF4-FFF2-40B4-BE49-F238E27FC236}">
                <a16:creationId xmlns:a16="http://schemas.microsoft.com/office/drawing/2014/main" id="{B0819772-9476-407E-9769-F1BCFA0D1EC6}"/>
              </a:ext>
            </a:extLst>
          </p:cNvPr>
          <p:cNvPicPr>
            <a:picLocks noChangeAspect="1"/>
          </p:cNvPicPr>
          <p:nvPr/>
        </p:nvPicPr>
        <p:blipFill>
          <a:blip r:embed="rId5"/>
          <a:stretch>
            <a:fillRect/>
          </a:stretch>
        </p:blipFill>
        <p:spPr>
          <a:xfrm>
            <a:off x="4644008" y="1229181"/>
            <a:ext cx="3816424" cy="2531957"/>
          </a:xfrm>
          <a:prstGeom prst="rect">
            <a:avLst/>
          </a:prstGeom>
          <a:ln>
            <a:solidFill>
              <a:schemeClr val="tx1"/>
            </a:solidFill>
          </a:ln>
        </p:spPr>
      </p:pic>
    </p:spTree>
    <p:extLst>
      <p:ext uri="{BB962C8B-B14F-4D97-AF65-F5344CB8AC3E}">
        <p14:creationId xmlns:p14="http://schemas.microsoft.com/office/powerpoint/2010/main" val="189530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Ports as hubs for renewable energy</a:t>
            </a:r>
            <a:endParaRPr lang="en-AU" sz="2400" b="1" dirty="0">
              <a:solidFill>
                <a:srgbClr val="2B4D4B"/>
              </a:solidFill>
              <a:latin typeface="Arial" panose="020B0604020202020204" pitchFamily="34" charset="0"/>
              <a:cs typeface="Arial" panose="020B0604020202020204" pitchFamily="34"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107504" y="4512699"/>
            <a:ext cx="1872208" cy="438582"/>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200" dirty="0">
                <a:solidFill>
                  <a:srgbClr val="C00000"/>
                </a:solidFill>
                <a:latin typeface="Arial" panose="020B0604020202020204" pitchFamily="34" charset="0"/>
                <a:cs typeface="Arial" panose="020B0604020202020204" pitchFamily="34" charset="0"/>
              </a:rPr>
              <a:t>—</a:t>
            </a:r>
          </a:p>
          <a:p>
            <a:r>
              <a:rPr lang="pl-PL" sz="1050" dirty="0">
                <a:solidFill>
                  <a:srgbClr val="337D79"/>
                </a:solidFill>
                <a:latin typeface="Arial" panose="020B0604020202020204" pitchFamily="34" charset="0"/>
                <a:cs typeface="Arial" panose="020B0604020202020204" pitchFamily="34" charset="0"/>
              </a:rPr>
              <a:t>Source: </a:t>
            </a:r>
            <a:r>
              <a:rPr lang="en-AU" sz="1050" dirty="0" err="1">
                <a:solidFill>
                  <a:srgbClr val="337D79"/>
                </a:solidFill>
                <a:latin typeface="Segoe UI" panose="020B0502040204020203" pitchFamily="34" charset="0"/>
                <a:cs typeface="Segoe UI" panose="020B0502040204020203" pitchFamily="34" charset="0"/>
              </a:rPr>
              <a:t>RenewableUK</a:t>
            </a:r>
            <a:endParaRPr lang="pl-PL" sz="1050" dirty="0">
              <a:solidFill>
                <a:srgbClr val="337D79"/>
              </a:solidFill>
              <a:latin typeface="Arial" panose="020B0604020202020204" pitchFamily="34" charset="0"/>
              <a:cs typeface="Arial" panose="020B0604020202020204" pitchFamily="34" charset="0"/>
            </a:endParaRPr>
          </a:p>
        </p:txBody>
      </p:sp>
      <p:sp>
        <p:nvSpPr>
          <p:cNvPr id="9" name="pole tekstowe 8">
            <a:extLst>
              <a:ext uri="{FF2B5EF4-FFF2-40B4-BE49-F238E27FC236}">
                <a16:creationId xmlns:a16="http://schemas.microsoft.com/office/drawing/2014/main" id="{008E0596-DF4A-462D-9B65-BA2E59AFE6D7}"/>
              </a:ext>
            </a:extLst>
          </p:cNvPr>
          <p:cNvSpPr txBox="1"/>
          <p:nvPr/>
        </p:nvSpPr>
        <p:spPr>
          <a:xfrm>
            <a:off x="575021" y="3574051"/>
            <a:ext cx="5760640" cy="314894"/>
          </a:xfrm>
          <a:prstGeom prst="rect">
            <a:avLst/>
          </a:prstGeom>
          <a:noFill/>
        </p:spPr>
        <p:txBody>
          <a:bodyPr wrap="square">
            <a:spAutoFit/>
          </a:bodyPr>
          <a:lstStyle/>
          <a:p>
            <a:pPr algn="just">
              <a:lnSpc>
                <a:spcPct val="150000"/>
              </a:lnSpc>
            </a:pPr>
            <a:r>
              <a:rPr lang="pl-PL" sz="1100" dirty="0">
                <a:solidFill>
                  <a:schemeClr val="accent1">
                    <a:lumMod val="75000"/>
                  </a:schemeClr>
                </a:solidFill>
                <a:latin typeface="Arial" panose="020B0604020202020204" pitchFamily="34" charset="0"/>
                <a:cs typeface="Arial" panose="020B0604020202020204" pitchFamily="34" charset="0"/>
              </a:rPr>
              <a:t>L</a:t>
            </a:r>
            <a:r>
              <a:rPr lang="en-US" sz="1100" dirty="0" err="1">
                <a:solidFill>
                  <a:schemeClr val="accent1">
                    <a:lumMod val="75000"/>
                  </a:schemeClr>
                </a:solidFill>
                <a:latin typeface="Arial" panose="020B0604020202020204" pitchFamily="34" charset="0"/>
                <a:cs typeface="Arial" panose="020B0604020202020204" pitchFamily="34" charset="0"/>
              </a:rPr>
              <a:t>ocation</a:t>
            </a:r>
            <a:r>
              <a:rPr lang="pl-PL" sz="1100" dirty="0">
                <a:solidFill>
                  <a:schemeClr val="accent1">
                    <a:lumMod val="75000"/>
                  </a:schemeClr>
                </a:solidFill>
                <a:latin typeface="Arial" panose="020B0604020202020204" pitchFamily="34" charset="0"/>
                <a:cs typeface="Arial" panose="020B0604020202020204" pitchFamily="34" charset="0"/>
              </a:rPr>
              <a:t>s</a:t>
            </a:r>
            <a:r>
              <a:rPr lang="en-US" sz="1100" dirty="0">
                <a:solidFill>
                  <a:schemeClr val="accent1">
                    <a:lumMod val="75000"/>
                  </a:schemeClr>
                </a:solidFill>
                <a:latin typeface="Arial" panose="020B0604020202020204" pitchFamily="34" charset="0"/>
                <a:cs typeface="Arial" panose="020B0604020202020204" pitchFamily="34" charset="0"/>
              </a:rPr>
              <a:t> of OWF</a:t>
            </a:r>
            <a:r>
              <a:rPr lang="pl-PL" sz="1100" dirty="0">
                <a:solidFill>
                  <a:schemeClr val="accent1">
                    <a:lumMod val="75000"/>
                  </a:schemeClr>
                </a:solidFill>
                <a:latin typeface="Arial" panose="020B0604020202020204" pitchFamily="34" charset="0"/>
                <a:cs typeface="Arial" panose="020B0604020202020204" pitchFamily="34" charset="0"/>
              </a:rPr>
              <a:t> </a:t>
            </a:r>
            <a:r>
              <a:rPr lang="pl-PL" sz="1100" dirty="0" err="1">
                <a:solidFill>
                  <a:schemeClr val="accent1">
                    <a:lumMod val="75000"/>
                  </a:schemeClr>
                </a:solidFill>
                <a:latin typeface="Arial" panose="020B0604020202020204" pitchFamily="34" charset="0"/>
                <a:cs typeface="Arial" panose="020B0604020202020204" pitchFamily="34" charset="0"/>
              </a:rPr>
              <a:t>projects</a:t>
            </a:r>
            <a:r>
              <a:rPr lang="pl-PL" sz="1100" dirty="0">
                <a:solidFill>
                  <a:schemeClr val="accent1">
                    <a:lumMod val="75000"/>
                  </a:schemeClr>
                </a:solidFill>
                <a:latin typeface="Arial" panose="020B0604020202020204" pitchFamily="34" charset="0"/>
                <a:cs typeface="Arial" panose="020B0604020202020204" pitchFamily="34" charset="0"/>
              </a:rPr>
              <a:t> in </a:t>
            </a:r>
            <a:r>
              <a:rPr lang="pl-PL" sz="1100" dirty="0" err="1">
                <a:solidFill>
                  <a:schemeClr val="accent1">
                    <a:lumMod val="75000"/>
                  </a:schemeClr>
                </a:solidFill>
                <a:latin typeface="Arial" panose="020B0604020202020204" pitchFamily="34" charset="0"/>
                <a:cs typeface="Arial" panose="020B0604020202020204" pitchFamily="34" charset="0"/>
              </a:rPr>
              <a:t>Polish</a:t>
            </a:r>
            <a:r>
              <a:rPr lang="pl-PL" sz="1100" dirty="0">
                <a:solidFill>
                  <a:schemeClr val="accent1">
                    <a:lumMod val="75000"/>
                  </a:schemeClr>
                </a:solidFill>
                <a:latin typeface="Arial" panose="020B0604020202020204" pitchFamily="34" charset="0"/>
                <a:cs typeface="Arial" panose="020B0604020202020204" pitchFamily="34" charset="0"/>
              </a:rPr>
              <a:t> </a:t>
            </a:r>
            <a:r>
              <a:rPr lang="pl-PL" sz="1100" dirty="0" err="1">
                <a:solidFill>
                  <a:schemeClr val="accent1">
                    <a:lumMod val="75000"/>
                  </a:schemeClr>
                </a:solidFill>
                <a:latin typeface="Arial" panose="020B0604020202020204" pitchFamily="34" charset="0"/>
                <a:cs typeface="Arial" panose="020B0604020202020204" pitchFamily="34" charset="0"/>
              </a:rPr>
              <a:t>economic</a:t>
            </a:r>
            <a:r>
              <a:rPr lang="pl-PL" sz="1100" dirty="0">
                <a:solidFill>
                  <a:schemeClr val="accent1">
                    <a:lumMod val="75000"/>
                  </a:schemeClr>
                </a:solidFill>
                <a:latin typeface="Arial" panose="020B0604020202020204" pitchFamily="34" charset="0"/>
                <a:cs typeface="Arial" panose="020B0604020202020204" pitchFamily="34" charset="0"/>
              </a:rPr>
              <a:t> </a:t>
            </a:r>
            <a:r>
              <a:rPr lang="pl-PL" sz="1100" dirty="0" err="1">
                <a:solidFill>
                  <a:schemeClr val="accent1">
                    <a:lumMod val="75000"/>
                  </a:schemeClr>
                </a:solidFill>
                <a:latin typeface="Arial" panose="020B0604020202020204" pitchFamily="34" charset="0"/>
                <a:cs typeface="Arial" panose="020B0604020202020204" pitchFamily="34" charset="0"/>
              </a:rPr>
              <a:t>zone</a:t>
            </a:r>
            <a:endParaRPr lang="pl-PL" sz="11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3">
            <a:extLst>
              <a:ext uri="{FF2B5EF4-FFF2-40B4-BE49-F238E27FC236}">
                <a16:creationId xmlns:a16="http://schemas.microsoft.com/office/drawing/2014/main" id="{0060466E-06DB-4C49-B500-192CC176C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57649"/>
            <a:ext cx="3240360" cy="23164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Obraz 5">
            <a:extLst>
              <a:ext uri="{FF2B5EF4-FFF2-40B4-BE49-F238E27FC236}">
                <a16:creationId xmlns:a16="http://schemas.microsoft.com/office/drawing/2014/main" id="{8DE5B5BA-684F-401F-8689-E49CC8E078B7}"/>
              </a:ext>
            </a:extLst>
          </p:cNvPr>
          <p:cNvPicPr>
            <a:picLocks noChangeAspect="1"/>
          </p:cNvPicPr>
          <p:nvPr/>
        </p:nvPicPr>
        <p:blipFill>
          <a:blip r:embed="rId5"/>
          <a:stretch>
            <a:fillRect/>
          </a:stretch>
        </p:blipFill>
        <p:spPr>
          <a:xfrm>
            <a:off x="4355976" y="1254555"/>
            <a:ext cx="3456384" cy="2307529"/>
          </a:xfrm>
          <a:prstGeom prst="rect">
            <a:avLst/>
          </a:prstGeom>
          <a:ln>
            <a:solidFill>
              <a:schemeClr val="tx1"/>
            </a:solidFill>
          </a:ln>
        </p:spPr>
      </p:pic>
      <p:sp>
        <p:nvSpPr>
          <p:cNvPr id="10" name="pole tekstowe 9">
            <a:extLst>
              <a:ext uri="{FF2B5EF4-FFF2-40B4-BE49-F238E27FC236}">
                <a16:creationId xmlns:a16="http://schemas.microsoft.com/office/drawing/2014/main" id="{7F072B63-D0DF-4977-BD09-26A84C996CB6}"/>
              </a:ext>
            </a:extLst>
          </p:cNvPr>
          <p:cNvSpPr txBox="1"/>
          <p:nvPr/>
        </p:nvSpPr>
        <p:spPr>
          <a:xfrm>
            <a:off x="4283968" y="3559067"/>
            <a:ext cx="5760640" cy="314894"/>
          </a:xfrm>
          <a:prstGeom prst="rect">
            <a:avLst/>
          </a:prstGeom>
          <a:noFill/>
        </p:spPr>
        <p:txBody>
          <a:bodyPr wrap="square">
            <a:spAutoFit/>
          </a:bodyPr>
          <a:lstStyle/>
          <a:p>
            <a:pPr algn="just">
              <a:lnSpc>
                <a:spcPct val="150000"/>
              </a:lnSpc>
            </a:pPr>
            <a:r>
              <a:rPr lang="pl-PL" sz="1100" dirty="0">
                <a:solidFill>
                  <a:schemeClr val="accent1">
                    <a:lumMod val="75000"/>
                  </a:schemeClr>
                </a:solidFill>
                <a:latin typeface="Arial" panose="020B0604020202020204" pitchFamily="34" charset="0"/>
                <a:cs typeface="Arial" panose="020B0604020202020204" pitchFamily="34" charset="0"/>
              </a:rPr>
              <a:t>V</a:t>
            </a:r>
            <a:r>
              <a:rPr lang="en-US" sz="1100" dirty="0" err="1">
                <a:solidFill>
                  <a:schemeClr val="accent1">
                    <a:lumMod val="75000"/>
                  </a:schemeClr>
                </a:solidFill>
                <a:latin typeface="Arial" panose="020B0604020202020204" pitchFamily="34" charset="0"/>
                <a:cs typeface="Arial" panose="020B0604020202020204" pitchFamily="34" charset="0"/>
              </a:rPr>
              <a:t>isualization</a:t>
            </a:r>
            <a:r>
              <a:rPr lang="en-US" sz="1100" dirty="0">
                <a:solidFill>
                  <a:schemeClr val="accent1">
                    <a:lumMod val="75000"/>
                  </a:schemeClr>
                </a:solidFill>
                <a:latin typeface="Arial" panose="020B0604020202020204" pitchFamily="34" charset="0"/>
                <a:cs typeface="Arial" panose="020B0604020202020204" pitchFamily="34" charset="0"/>
              </a:rPr>
              <a:t> of the </a:t>
            </a:r>
            <a:r>
              <a:rPr lang="pl-PL" sz="1100" dirty="0">
                <a:solidFill>
                  <a:schemeClr val="accent1">
                    <a:lumMod val="75000"/>
                  </a:schemeClr>
                </a:solidFill>
                <a:latin typeface="Arial" panose="020B0604020202020204" pitchFamily="34" charset="0"/>
                <a:cs typeface="Arial" panose="020B0604020202020204" pitchFamily="34" charset="0"/>
              </a:rPr>
              <a:t>Outer Port </a:t>
            </a:r>
            <a:r>
              <a:rPr lang="en-US" sz="1100" dirty="0">
                <a:solidFill>
                  <a:schemeClr val="accent1">
                    <a:lumMod val="75000"/>
                  </a:schemeClr>
                </a:solidFill>
                <a:latin typeface="Arial" panose="020B0604020202020204" pitchFamily="34" charset="0"/>
                <a:cs typeface="Arial" panose="020B0604020202020204" pitchFamily="34" charset="0"/>
              </a:rPr>
              <a:t>in Gdynia</a:t>
            </a:r>
            <a:endParaRPr lang="pl-PL" sz="11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464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351333"/>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Ports as hubs for renewable energy</a:t>
            </a:r>
            <a:endParaRPr lang="en-AU" sz="2400" b="1" dirty="0">
              <a:solidFill>
                <a:srgbClr val="2B4D4B"/>
              </a:solidFill>
              <a:latin typeface="Arial" panose="020B0604020202020204" pitchFamily="34" charset="0"/>
              <a:cs typeface="Arial" panose="020B0604020202020204" pitchFamily="34"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107504" y="4470380"/>
            <a:ext cx="2808312"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200" dirty="0">
                <a:solidFill>
                  <a:srgbClr val="648D8C"/>
                </a:solidFill>
                <a:latin typeface="Arial" panose="020B0604020202020204" pitchFamily="34" charset="0"/>
                <a:cs typeface="Arial" panose="020B0604020202020204" pitchFamily="34" charset="0"/>
              </a:rPr>
              <a:t>Source: </a:t>
            </a:r>
            <a:r>
              <a:rPr lang="pl-PL" sz="1200" dirty="0" err="1">
                <a:solidFill>
                  <a:srgbClr val="648D8C"/>
                </a:solidFill>
                <a:latin typeface="Arial" panose="020B0604020202020204" pitchFamily="34" charset="0"/>
                <a:cs typeface="Arial" panose="020B0604020202020204" pitchFamily="34" charset="0"/>
              </a:rPr>
              <a:t>Socalgas</a:t>
            </a:r>
            <a:r>
              <a:rPr lang="pl-PL" sz="1200" dirty="0">
                <a:solidFill>
                  <a:srgbClr val="648D8C"/>
                </a:solidFill>
                <a:latin typeface="Arial" panose="020B0604020202020204" pitchFamily="34" charset="0"/>
                <a:cs typeface="Arial" panose="020B0604020202020204" pitchFamily="34" charset="0"/>
              </a:rPr>
              <a:t>, Port of </a:t>
            </a:r>
            <a:r>
              <a:rPr lang="pl-PL" sz="1200" dirty="0" err="1">
                <a:solidFill>
                  <a:srgbClr val="648D8C"/>
                </a:solidFill>
                <a:latin typeface="Arial" panose="020B0604020202020204" pitchFamily="34" charset="0"/>
                <a:cs typeface="Arial" panose="020B0604020202020204" pitchFamily="34" charset="0"/>
              </a:rPr>
              <a:t>Antwerp</a:t>
            </a:r>
            <a:r>
              <a:rPr lang="pl-PL" sz="1200" dirty="0">
                <a:solidFill>
                  <a:srgbClr val="648D8C"/>
                </a:solidFill>
                <a:latin typeface="Arial" panose="020B0604020202020204" pitchFamily="34" charset="0"/>
                <a:cs typeface="Arial" panose="020B0604020202020204" pitchFamily="34" charset="0"/>
              </a:rPr>
              <a:t> </a:t>
            </a:r>
            <a:endParaRPr lang="pl-PL" sz="1200" dirty="0">
              <a:solidFill>
                <a:srgbClr val="C00000"/>
              </a:solidFill>
              <a:latin typeface="Arial" panose="020B0604020202020204" pitchFamily="34" charset="0"/>
              <a:cs typeface="Arial" panose="020B0604020202020204" pitchFamily="34" charset="0"/>
            </a:endParaRPr>
          </a:p>
        </p:txBody>
      </p:sp>
      <p:pic>
        <p:nvPicPr>
          <p:cNvPr id="4" name="grafika5">
            <a:extLst>
              <a:ext uri="{FF2B5EF4-FFF2-40B4-BE49-F238E27FC236}">
                <a16:creationId xmlns:a16="http://schemas.microsoft.com/office/drawing/2014/main" id="{F6515AA5-BE08-4055-8B5C-B32BB76C0D6B}"/>
              </a:ext>
            </a:extLst>
          </p:cNvPr>
          <p:cNvPicPr/>
          <p:nvPr/>
        </p:nvPicPr>
        <p:blipFill>
          <a:blip r:embed="rId4">
            <a:lum/>
            <a:alphaModFix/>
          </a:blip>
          <a:srcRect/>
          <a:stretch>
            <a:fillRect/>
          </a:stretch>
        </p:blipFill>
        <p:spPr>
          <a:xfrm>
            <a:off x="1403648" y="2566089"/>
            <a:ext cx="2841066" cy="1224136"/>
          </a:xfrm>
          <a:prstGeom prst="rect">
            <a:avLst/>
          </a:prstGeom>
          <a:ln>
            <a:noFill/>
            <a:prstDash/>
          </a:ln>
        </p:spPr>
      </p:pic>
      <p:sp>
        <p:nvSpPr>
          <p:cNvPr id="6" name="pole tekstowe 5">
            <a:extLst>
              <a:ext uri="{FF2B5EF4-FFF2-40B4-BE49-F238E27FC236}">
                <a16:creationId xmlns:a16="http://schemas.microsoft.com/office/drawing/2014/main" id="{A0854F90-4C61-4617-8F24-804543FCB4D6}"/>
              </a:ext>
            </a:extLst>
          </p:cNvPr>
          <p:cNvSpPr txBox="1"/>
          <p:nvPr/>
        </p:nvSpPr>
        <p:spPr>
          <a:xfrm>
            <a:off x="132532" y="3772841"/>
            <a:ext cx="4572000" cy="346249"/>
          </a:xfrm>
          <a:prstGeom prst="rect">
            <a:avLst/>
          </a:prstGeom>
          <a:noFill/>
        </p:spPr>
        <p:txBody>
          <a:bodyPr wrap="square">
            <a:spAutoFit/>
          </a:bodyPr>
          <a:lstStyle/>
          <a:p>
            <a:pPr algn="just">
              <a:lnSpc>
                <a:spcPct val="150000"/>
              </a:lnSpc>
            </a:pPr>
            <a:r>
              <a:rPr lang="en-US" sz="1100" kern="15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The process of transforming renewable solar/wind energy to hydrogen</a:t>
            </a:r>
            <a:endParaRPr lang="pl-PL" sz="1100" kern="15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p:txBody>
      </p:sp>
      <p:sp>
        <p:nvSpPr>
          <p:cNvPr id="7" name="pole tekstowe 3">
            <a:extLst>
              <a:ext uri="{FF2B5EF4-FFF2-40B4-BE49-F238E27FC236}">
                <a16:creationId xmlns:a16="http://schemas.microsoft.com/office/drawing/2014/main" id="{4D66F986-568D-48A0-82AC-C3702CB5102C}"/>
              </a:ext>
            </a:extLst>
          </p:cNvPr>
          <p:cNvSpPr txBox="1"/>
          <p:nvPr/>
        </p:nvSpPr>
        <p:spPr>
          <a:xfrm>
            <a:off x="5004048" y="1223776"/>
            <a:ext cx="2880320" cy="1954381"/>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100" dirty="0">
                <a:solidFill>
                  <a:srgbClr val="005452"/>
                </a:solidFill>
                <a:latin typeface="Arial" panose="020B0604020202020204" pitchFamily="34" charset="0"/>
                <a:cs typeface="Arial" panose="020B0604020202020204" pitchFamily="34" charset="0"/>
              </a:rPr>
              <a:t>Antwerp ha</a:t>
            </a:r>
            <a:r>
              <a:rPr lang="pl-PL" sz="1100" dirty="0">
                <a:solidFill>
                  <a:srgbClr val="005452"/>
                </a:solidFill>
                <a:latin typeface="Arial" panose="020B0604020202020204" pitchFamily="34" charset="0"/>
                <a:cs typeface="Arial" panose="020B0604020202020204" pitchFamily="34" charset="0"/>
              </a:rPr>
              <a:t>s</a:t>
            </a:r>
            <a:r>
              <a:rPr lang="en-US" sz="1100" dirty="0">
                <a:solidFill>
                  <a:srgbClr val="005452"/>
                </a:solidFill>
                <a:latin typeface="Arial" panose="020B0604020202020204" pitchFamily="34" charset="0"/>
                <a:cs typeface="Arial" panose="020B0604020202020204" pitchFamily="34" charset="0"/>
              </a:rPr>
              <a:t> signed a memorandum of understanding with the Chilean government at the COP26 climate conference in Glasgow, to speed up green hydrogen flows between South America and Western Europe. “This cooperation will remove the last barriers and gaps in the run-up to the effective start-up of green production, the establishment of the logistics chain between the continents, and the logistics in the Belgian seaports and their hinterland”</a:t>
            </a:r>
            <a:endParaRPr lang="pl-PL" sz="1100" dirty="0">
              <a:solidFill>
                <a:srgbClr val="005452"/>
              </a:solidFill>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6E4D6ADA-4359-4492-910D-E988E04B63BA}"/>
              </a:ext>
            </a:extLst>
          </p:cNvPr>
          <p:cNvPicPr>
            <a:picLocks noChangeAspect="1"/>
          </p:cNvPicPr>
          <p:nvPr/>
        </p:nvPicPr>
        <p:blipFill>
          <a:blip r:embed="rId5"/>
          <a:stretch>
            <a:fillRect/>
          </a:stretch>
        </p:blipFill>
        <p:spPr>
          <a:xfrm>
            <a:off x="1619672" y="812998"/>
            <a:ext cx="3158566" cy="1728192"/>
          </a:xfrm>
          <a:prstGeom prst="rect">
            <a:avLst/>
          </a:prstGeom>
          <a:ln>
            <a:solidFill>
              <a:schemeClr val="tx1"/>
            </a:solidFill>
          </a:ln>
        </p:spPr>
      </p:pic>
    </p:spTree>
    <p:extLst>
      <p:ext uri="{BB962C8B-B14F-4D97-AF65-F5344CB8AC3E}">
        <p14:creationId xmlns:p14="http://schemas.microsoft.com/office/powerpoint/2010/main" val="184107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New fuels for ships – infrastructure in ports</a:t>
            </a:r>
            <a:endParaRPr lang="en-AU" sz="2400" b="1" dirty="0">
              <a:solidFill>
                <a:srgbClr val="2B4D4B"/>
              </a:solidFill>
              <a:latin typeface="Arial" panose="020B0604020202020204" pitchFamily="34" charset="0"/>
              <a:cs typeface="Arial" panose="020B0604020202020204" pitchFamily="34" charset="0"/>
            </a:endParaRPr>
          </a:p>
        </p:txBody>
      </p:sp>
      <p:sp>
        <p:nvSpPr>
          <p:cNvPr id="8" name="pole tekstowe 2">
            <a:extLst>
              <a:ext uri="{FF2B5EF4-FFF2-40B4-BE49-F238E27FC236}">
                <a16:creationId xmlns:a16="http://schemas.microsoft.com/office/drawing/2014/main" id="{3E35A9FA-435A-4FCF-88AB-C9A7F78160ED}"/>
              </a:ext>
            </a:extLst>
          </p:cNvPr>
          <p:cNvSpPr txBox="1"/>
          <p:nvPr/>
        </p:nvSpPr>
        <p:spPr>
          <a:xfrm>
            <a:off x="107504" y="4501157"/>
            <a:ext cx="1872208" cy="615553"/>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200" dirty="0">
                <a:solidFill>
                  <a:srgbClr val="C00000"/>
                </a:solidFill>
                <a:latin typeface="Arial" panose="020B0604020202020204" pitchFamily="34" charset="0"/>
                <a:cs typeface="Arial" panose="020B0604020202020204" pitchFamily="34" charset="0"/>
              </a:rPr>
              <a:t>—</a:t>
            </a:r>
          </a:p>
          <a:p>
            <a:r>
              <a:rPr lang="pl-PL" sz="1050" dirty="0">
                <a:solidFill>
                  <a:srgbClr val="648D8C"/>
                </a:solidFill>
                <a:latin typeface="Arial" panose="020B0604020202020204" pitchFamily="34" charset="0"/>
                <a:cs typeface="Arial" panose="020B0604020202020204" pitchFamily="34" charset="0"/>
              </a:rPr>
              <a:t>Source: </a:t>
            </a:r>
            <a:r>
              <a:rPr lang="pl-PL" sz="1100" dirty="0">
                <a:solidFill>
                  <a:srgbClr val="759594"/>
                </a:solidFill>
                <a:effectLst/>
                <a:latin typeface="Arial" panose="020B0604020202020204" pitchFamily="34" charset="0"/>
                <a:ea typeface="Arial" panose="020B0604020202020204" pitchFamily="34" charset="0"/>
                <a:cs typeface="Times New Roman" panose="02020603050405020304" pitchFamily="18" charset="0"/>
              </a:rPr>
              <a:t>DNV &amp; </a:t>
            </a:r>
            <a:r>
              <a:rPr lang="pl-PL" sz="1100" dirty="0" err="1">
                <a:solidFill>
                  <a:srgbClr val="759594"/>
                </a:solidFill>
                <a:effectLst/>
                <a:latin typeface="Arial" panose="020B0604020202020204" pitchFamily="34" charset="0"/>
                <a:ea typeface="Arial" panose="020B0604020202020204" pitchFamily="34" charset="0"/>
                <a:cs typeface="Times New Roman" panose="02020603050405020304" pitchFamily="18" charset="0"/>
              </a:rPr>
              <a:t>Eurelectric</a:t>
            </a:r>
            <a:r>
              <a:rPr lang="pl-PL" sz="1100" dirty="0">
                <a:solidFill>
                  <a:srgbClr val="759594"/>
                </a:solidFill>
                <a:effectLst/>
                <a:latin typeface="Arial" panose="020B0604020202020204" pitchFamily="34" charset="0"/>
                <a:ea typeface="Arial" panose="020B0604020202020204" pitchFamily="34" charset="0"/>
                <a:cs typeface="Times New Roman" panose="02020603050405020304" pitchFamily="18" charset="0"/>
              </a:rPr>
              <a:t>, Alfa </a:t>
            </a:r>
            <a:r>
              <a:rPr lang="pl-PL" sz="1100" dirty="0" err="1">
                <a:solidFill>
                  <a:srgbClr val="759594"/>
                </a:solidFill>
                <a:effectLst/>
                <a:latin typeface="Arial" panose="020B0604020202020204" pitchFamily="34" charset="0"/>
                <a:ea typeface="Arial" panose="020B0604020202020204" pitchFamily="34" charset="0"/>
                <a:cs typeface="Times New Roman" panose="02020603050405020304" pitchFamily="18" charset="0"/>
              </a:rPr>
              <a:t>Laval</a:t>
            </a:r>
            <a:endParaRPr lang="pl-PL" sz="1050" dirty="0">
              <a:solidFill>
                <a:srgbClr val="C00000"/>
              </a:solidFill>
              <a:latin typeface="Arial" panose="020B0604020202020204" pitchFamily="34" charset="0"/>
              <a:cs typeface="Arial" panose="020B0604020202020204" pitchFamily="34" charset="0"/>
            </a:endParaRPr>
          </a:p>
        </p:txBody>
      </p:sp>
      <p:pic>
        <p:nvPicPr>
          <p:cNvPr id="4" name="grafika8">
            <a:extLst>
              <a:ext uri="{FF2B5EF4-FFF2-40B4-BE49-F238E27FC236}">
                <a16:creationId xmlns:a16="http://schemas.microsoft.com/office/drawing/2014/main" id="{A8C913F8-4EF9-4AE9-87C9-90DA7D357B65}"/>
              </a:ext>
            </a:extLst>
          </p:cNvPr>
          <p:cNvPicPr/>
          <p:nvPr/>
        </p:nvPicPr>
        <p:blipFill>
          <a:blip r:embed="rId4">
            <a:lum/>
            <a:alphaModFix/>
          </a:blip>
          <a:srcRect/>
          <a:stretch>
            <a:fillRect/>
          </a:stretch>
        </p:blipFill>
        <p:spPr>
          <a:xfrm>
            <a:off x="408132" y="1365181"/>
            <a:ext cx="4583320" cy="2413138"/>
          </a:xfrm>
          <a:prstGeom prst="rect">
            <a:avLst/>
          </a:prstGeom>
          <a:ln>
            <a:noFill/>
            <a:prstDash/>
          </a:ln>
        </p:spPr>
      </p:pic>
      <p:sp>
        <p:nvSpPr>
          <p:cNvPr id="6" name="pole tekstowe 5">
            <a:extLst>
              <a:ext uri="{FF2B5EF4-FFF2-40B4-BE49-F238E27FC236}">
                <a16:creationId xmlns:a16="http://schemas.microsoft.com/office/drawing/2014/main" id="{8E0FE3AE-0420-458A-BDEC-602E83252521}"/>
              </a:ext>
            </a:extLst>
          </p:cNvPr>
          <p:cNvSpPr txBox="1"/>
          <p:nvPr/>
        </p:nvSpPr>
        <p:spPr>
          <a:xfrm>
            <a:off x="408132" y="3678743"/>
            <a:ext cx="5040560" cy="315664"/>
          </a:xfrm>
          <a:prstGeom prst="rect">
            <a:avLst/>
          </a:prstGeom>
          <a:noFill/>
        </p:spPr>
        <p:txBody>
          <a:bodyPr wrap="square">
            <a:spAutoFit/>
          </a:bodyPr>
          <a:lstStyle/>
          <a:p>
            <a:pPr algn="just">
              <a:lnSpc>
                <a:spcPct val="150000"/>
              </a:lnSpc>
            </a:pPr>
            <a:r>
              <a:rPr lang="en-US" sz="1100" kern="15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Maritime energy demand and projected fuel mix to 2050</a:t>
            </a:r>
            <a:r>
              <a:rPr lang="pl-PL" sz="1100"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l-PL" sz="1100" kern="150" dirty="0">
              <a:solidFill>
                <a:schemeClr val="accent1">
                  <a:lumMod val="7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7" name="grafika12">
            <a:extLst>
              <a:ext uri="{FF2B5EF4-FFF2-40B4-BE49-F238E27FC236}">
                <a16:creationId xmlns:a16="http://schemas.microsoft.com/office/drawing/2014/main" id="{3A3D090F-896A-4F44-94EA-942DED348A48}"/>
              </a:ext>
            </a:extLst>
          </p:cNvPr>
          <p:cNvPicPr/>
          <p:nvPr/>
        </p:nvPicPr>
        <p:blipFill>
          <a:blip r:embed="rId5">
            <a:lum/>
            <a:alphaModFix/>
          </a:blip>
          <a:srcRect/>
          <a:stretch>
            <a:fillRect/>
          </a:stretch>
        </p:blipFill>
        <p:spPr>
          <a:xfrm>
            <a:off x="5220072" y="1118322"/>
            <a:ext cx="3252956" cy="2592712"/>
          </a:xfrm>
          <a:prstGeom prst="rect">
            <a:avLst/>
          </a:prstGeom>
          <a:ln>
            <a:noFill/>
            <a:prstDash/>
          </a:ln>
        </p:spPr>
      </p:pic>
      <p:sp>
        <p:nvSpPr>
          <p:cNvPr id="9" name="pole tekstowe 8">
            <a:extLst>
              <a:ext uri="{FF2B5EF4-FFF2-40B4-BE49-F238E27FC236}">
                <a16:creationId xmlns:a16="http://schemas.microsoft.com/office/drawing/2014/main" id="{4B4CB1EC-83F3-4687-9DAD-5E3591B7399F}"/>
              </a:ext>
            </a:extLst>
          </p:cNvPr>
          <p:cNvSpPr txBox="1"/>
          <p:nvPr/>
        </p:nvSpPr>
        <p:spPr>
          <a:xfrm>
            <a:off x="5079027" y="3688878"/>
            <a:ext cx="4633704" cy="346249"/>
          </a:xfrm>
          <a:prstGeom prst="rect">
            <a:avLst/>
          </a:prstGeom>
          <a:noFill/>
        </p:spPr>
        <p:txBody>
          <a:bodyPr wrap="square">
            <a:spAutoFit/>
          </a:bodyPr>
          <a:lstStyle/>
          <a:p>
            <a:pPr>
              <a:lnSpc>
                <a:spcPct val="150000"/>
              </a:lnSpc>
            </a:pPr>
            <a:r>
              <a:rPr lang="en-US" sz="1100" kern="15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Export and import ammonia terminals in the Baltic Sea region</a:t>
            </a:r>
            <a:endParaRPr lang="pl-PL" sz="1100" kern="150" dirty="0">
              <a:solidFill>
                <a:schemeClr val="accent1">
                  <a:lumMod val="75000"/>
                </a:schemeClr>
              </a:solidFill>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81924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p:nvSpPr>
        <p:spPr>
          <a:xfrm>
            <a:off x="1375265" y="900237"/>
            <a:ext cx="4859514" cy="3046988"/>
          </a:xfrm>
          <a:prstGeom prst="rect">
            <a:avLst/>
          </a:prstGeom>
          <a:noFill/>
        </p:spPr>
        <p:txBody>
          <a:bodyPr wrap="square" rtlCol="0">
            <a:spAutoFit/>
          </a:bodyPr>
          <a:lstStyle/>
          <a:p>
            <a:pPr algn="just"/>
            <a:endParaRPr lang="en-US" sz="1600" dirty="0">
              <a:solidFill>
                <a:srgbClr val="C00000"/>
              </a:solidFill>
              <a:latin typeface="Arial" panose="020B0604020202020204" pitchFamily="34" charset="0"/>
              <a:cs typeface="Arial" panose="020B0604020202020204" pitchFamily="34" charset="0"/>
            </a:endParaRPr>
          </a:p>
          <a:p>
            <a:pPr algn="just"/>
            <a:r>
              <a:rPr lang="en-US" sz="1600" dirty="0">
                <a:solidFill>
                  <a:srgbClr val="C00000"/>
                </a:solidFill>
                <a:latin typeface="Arial" panose="020B0604020202020204" pitchFamily="34" charset="0"/>
                <a:cs typeface="Arial" panose="020B0604020202020204" pitchFamily="34" charset="0"/>
              </a:rPr>
              <a:t>Future energy mix:</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Much lower demand for fossil fuels</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Energy transportation – down</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Less energy cargo in ports</a:t>
            </a:r>
          </a:p>
          <a:p>
            <a:pPr algn="just"/>
            <a:endParaRPr lang="en-US" sz="1600" dirty="0">
              <a:solidFill>
                <a:srgbClr val="C00000"/>
              </a:solidFill>
              <a:latin typeface="Arial" panose="020B0604020202020204" pitchFamily="34" charset="0"/>
              <a:cs typeface="Arial" panose="020B0604020202020204" pitchFamily="34" charset="0"/>
            </a:endParaRPr>
          </a:p>
          <a:p>
            <a:pPr algn="just"/>
            <a:r>
              <a:rPr lang="en-US" sz="1600" dirty="0">
                <a:solidFill>
                  <a:srgbClr val="C00000"/>
                </a:solidFill>
                <a:latin typeface="Arial" panose="020B0604020202020204" pitchFamily="34" charset="0"/>
                <a:cs typeface="Arial" panose="020B0604020202020204" pitchFamily="34" charset="0"/>
              </a:rPr>
              <a:t>Ports (opportunities):</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Logistics of new fuels</a:t>
            </a:r>
            <a:r>
              <a:rPr lang="pl-PL" sz="1600" dirty="0">
                <a:solidFill>
                  <a:srgbClr val="C00000"/>
                </a:solidFill>
                <a:latin typeface="Arial" panose="020B0604020202020204" pitchFamily="34" charset="0"/>
                <a:cs typeface="Arial" panose="020B0604020202020204" pitchFamily="34" charset="0"/>
              </a:rPr>
              <a:t> (hub role)</a:t>
            </a:r>
            <a:endParaRPr lang="en-US" sz="1600" dirty="0">
              <a:solidFill>
                <a:srgbClr val="C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Wind energy – value chain</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New fuels for shipping</a:t>
            </a:r>
          </a:p>
          <a:p>
            <a:pPr algn="just"/>
            <a:endParaRPr lang="en-US" sz="1600" dirty="0">
              <a:solidFill>
                <a:srgbClr val="C00000"/>
              </a:solidFill>
              <a:latin typeface="Arial" panose="020B0604020202020204" pitchFamily="34" charset="0"/>
              <a:cs typeface="Arial" panose="020B0604020202020204" pitchFamily="34" charset="0"/>
            </a:endParaRPr>
          </a:p>
          <a:p>
            <a:pPr algn="just"/>
            <a:r>
              <a:rPr lang="en-US" sz="1600" b="1" dirty="0">
                <a:solidFill>
                  <a:srgbClr val="C00000"/>
                </a:solidFill>
                <a:latin typeface="Arial" panose="020B0604020202020204" pitchFamily="34" charset="0"/>
                <a:cs typeface="Arial" panose="020B0604020202020204" pitchFamily="34" charset="0"/>
              </a:rPr>
              <a:t>—</a:t>
            </a:r>
          </a:p>
        </p:txBody>
      </p:sp>
      <p:sp>
        <p:nvSpPr>
          <p:cNvPr id="7" name="pole tekstowe 6"/>
          <p:cNvSpPr txBox="1"/>
          <p:nvPr/>
        </p:nvSpPr>
        <p:spPr>
          <a:xfrm>
            <a:off x="1403648" y="411510"/>
            <a:ext cx="7344816" cy="461665"/>
          </a:xfrm>
          <a:prstGeom prst="rect">
            <a:avLst/>
          </a:prstGeom>
          <a:noFill/>
        </p:spPr>
        <p:txBody>
          <a:bodyPr wrap="square" rtlCol="0">
            <a:spAutoFit/>
          </a:bodyPr>
          <a:lstStyle/>
          <a:p>
            <a:r>
              <a:rPr lang="pl-PL" sz="2400" b="1" dirty="0" err="1">
                <a:solidFill>
                  <a:srgbClr val="2B4D4B"/>
                </a:solidFill>
                <a:latin typeface="Arial" panose="020B0604020202020204" pitchFamily="34" charset="0"/>
                <a:cs typeface="Arial" panose="020B0604020202020204" pitchFamily="34" charset="0"/>
              </a:rPr>
              <a:t>Conclusions</a:t>
            </a:r>
            <a:endParaRPr lang="en-AU" sz="2400" b="1" dirty="0">
              <a:solidFill>
                <a:srgbClr val="2B4D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58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p:nvSpPr>
        <p:spPr>
          <a:xfrm>
            <a:off x="1484462" y="1419622"/>
            <a:ext cx="4859514" cy="2185214"/>
          </a:xfrm>
          <a:prstGeom prst="rect">
            <a:avLst/>
          </a:prstGeom>
          <a:noFill/>
        </p:spPr>
        <p:txBody>
          <a:bodyPr wrap="square" rtlCol="0">
            <a:spAutoFit/>
          </a:bodyPr>
          <a:lstStyle/>
          <a:p>
            <a:pPr algn="just"/>
            <a:r>
              <a:rPr lang="en-AU" sz="2400" dirty="0">
                <a:solidFill>
                  <a:srgbClr val="C00000"/>
                </a:solidFill>
                <a:latin typeface="Arial" panose="020B0604020202020204" pitchFamily="34" charset="0"/>
                <a:cs typeface="Arial" panose="020B0604020202020204" pitchFamily="34" charset="0"/>
              </a:rPr>
              <a:t>Yes, it will.</a:t>
            </a:r>
          </a:p>
          <a:p>
            <a:pPr marL="285750" indent="-285750" algn="just">
              <a:buFont typeface="Arial" panose="020B0604020202020204" pitchFamily="34" charset="0"/>
              <a:buChar char="•"/>
            </a:pPr>
            <a:endParaRPr lang="pl-PL" sz="1600" dirty="0">
              <a:solidFill>
                <a:srgbClr val="C00000"/>
              </a:solidFill>
              <a:latin typeface="Arial" panose="020B0604020202020204" pitchFamily="34" charset="0"/>
              <a:cs typeface="Arial" panose="020B0604020202020204" pitchFamily="34" charset="0"/>
            </a:endParaRPr>
          </a:p>
          <a:p>
            <a:pPr algn="just"/>
            <a:r>
              <a:rPr lang="en-US" sz="1600" dirty="0">
                <a:solidFill>
                  <a:srgbClr val="C00000"/>
                </a:solidFill>
                <a:latin typeface="Arial" panose="020B0604020202020204" pitchFamily="34" charset="0"/>
                <a:cs typeface="Arial" panose="020B0604020202020204" pitchFamily="34" charset="0"/>
              </a:rPr>
              <a:t>Ports:</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Need to adjust to new energy mix</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Response to new energy development </a:t>
            </a:r>
          </a:p>
          <a:p>
            <a:pPr marL="285750" indent="-285750" algn="just">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Seek for new revenues/new business model</a:t>
            </a:r>
          </a:p>
          <a:p>
            <a:pPr algn="just"/>
            <a:endParaRPr lang="pl-PL" sz="1600" dirty="0">
              <a:solidFill>
                <a:srgbClr val="C00000"/>
              </a:solidFill>
              <a:latin typeface="Arial" panose="020B0604020202020204" pitchFamily="34" charset="0"/>
              <a:cs typeface="Arial" panose="020B0604020202020204" pitchFamily="34" charset="0"/>
            </a:endParaRPr>
          </a:p>
          <a:p>
            <a:pPr algn="just"/>
            <a:r>
              <a:rPr lang="en-US" sz="1600" b="1" dirty="0">
                <a:solidFill>
                  <a:srgbClr val="C00000"/>
                </a:solidFill>
                <a:latin typeface="Arial" panose="020B0604020202020204" pitchFamily="34" charset="0"/>
                <a:cs typeface="Arial" panose="020B0604020202020204" pitchFamily="34" charset="0"/>
              </a:rPr>
              <a:t>—</a:t>
            </a:r>
          </a:p>
        </p:txBody>
      </p:sp>
      <p:sp>
        <p:nvSpPr>
          <p:cNvPr id="7" name="pole tekstowe 6"/>
          <p:cNvSpPr txBox="1"/>
          <p:nvPr/>
        </p:nvSpPr>
        <p:spPr>
          <a:xfrm>
            <a:off x="1403648" y="411510"/>
            <a:ext cx="7344816" cy="461665"/>
          </a:xfrm>
          <a:prstGeom prst="rect">
            <a:avLst/>
          </a:prstGeom>
          <a:noFill/>
        </p:spPr>
        <p:txBody>
          <a:bodyPr wrap="square" rtlCol="0">
            <a:spAutoFit/>
          </a:bodyPr>
          <a:lstStyle/>
          <a:p>
            <a:r>
              <a:rPr lang="en-US" sz="2400" b="1" dirty="0">
                <a:solidFill>
                  <a:srgbClr val="337D79"/>
                </a:solidFill>
                <a:latin typeface="Arial" panose="020B0604020202020204" pitchFamily="34" charset="0"/>
                <a:cs typeface="Arial" panose="020B0604020202020204" pitchFamily="34" charset="0"/>
              </a:rPr>
              <a:t>Will climate policy affect the port sector? </a:t>
            </a:r>
          </a:p>
        </p:txBody>
      </p:sp>
    </p:spTree>
    <p:extLst>
      <p:ext uri="{BB962C8B-B14F-4D97-AF65-F5344CB8AC3E}">
        <p14:creationId xmlns:p14="http://schemas.microsoft.com/office/powerpoint/2010/main" val="349183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403648" y="373271"/>
            <a:ext cx="7344816" cy="584775"/>
          </a:xfrm>
          <a:prstGeom prst="rect">
            <a:avLst/>
          </a:prstGeom>
          <a:noFill/>
        </p:spPr>
        <p:txBody>
          <a:bodyPr wrap="square" rtlCol="0">
            <a:spAutoFit/>
          </a:bodyPr>
          <a:lstStyle/>
          <a:p>
            <a:r>
              <a:rPr lang="en-US" sz="3200" b="1" dirty="0">
                <a:solidFill>
                  <a:srgbClr val="2B4D4B"/>
                </a:solidFill>
                <a:latin typeface="Arial" panose="020B0604020202020204" pitchFamily="34" charset="0"/>
                <a:cs typeface="Arial" panose="020B0604020202020204" pitchFamily="34" charset="0"/>
              </a:rPr>
              <a:t>Go Baltic! </a:t>
            </a:r>
            <a:endParaRPr lang="pl-PL" sz="3200" b="1" dirty="0">
              <a:solidFill>
                <a:srgbClr val="2B4D4B"/>
              </a:solidFill>
              <a:latin typeface="Arial" panose="020B0604020202020204" pitchFamily="34" charset="0"/>
              <a:cs typeface="Arial" panose="020B0604020202020204" pitchFamily="34" charset="0"/>
            </a:endParaRPr>
          </a:p>
        </p:txBody>
      </p:sp>
      <p:pic>
        <p:nvPicPr>
          <p:cNvPr id="3" name="Picture 7" descr="C:\Users\MJW\Desktop\BPO\identyfikacja\bpo-seagu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771550"/>
            <a:ext cx="5231814" cy="3224437"/>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403648" y="1131590"/>
            <a:ext cx="3312368" cy="3093154"/>
          </a:xfrm>
          <a:prstGeom prst="rect">
            <a:avLst/>
          </a:prstGeom>
          <a:noFill/>
        </p:spPr>
        <p:txBody>
          <a:bodyPr wrap="square" rtlCol="0">
            <a:spAutoFit/>
          </a:bodyPr>
          <a:lstStyle/>
          <a:p>
            <a:r>
              <a:rPr lang="pl-PL" sz="1600" dirty="0" err="1">
                <a:solidFill>
                  <a:srgbClr val="C00000"/>
                </a:solidFill>
                <a:latin typeface="Arial" panose="020B0604020202020204" pitchFamily="34" charset="0"/>
                <a:cs typeface="Arial" panose="020B0604020202020204" pitchFamily="34" charset="0"/>
              </a:rPr>
              <a:t>Follow</a:t>
            </a:r>
            <a:r>
              <a:rPr lang="pl-PL" sz="1600" dirty="0">
                <a:solidFill>
                  <a:srgbClr val="C00000"/>
                </a:solidFill>
                <a:latin typeface="Arial" panose="020B0604020202020204" pitchFamily="34" charset="0"/>
                <a:cs typeface="Arial" panose="020B0604020202020204" pitchFamily="34" charset="0"/>
              </a:rPr>
              <a:t> </a:t>
            </a:r>
            <a:r>
              <a:rPr lang="pl-PL" sz="1600" dirty="0" err="1">
                <a:solidFill>
                  <a:srgbClr val="C00000"/>
                </a:solidFill>
                <a:latin typeface="Arial" panose="020B0604020202020204" pitchFamily="34" charset="0"/>
                <a:cs typeface="Arial" panose="020B0604020202020204" pitchFamily="34" charset="0"/>
              </a:rPr>
              <a:t>us</a:t>
            </a:r>
            <a:r>
              <a:rPr lang="pl-PL" sz="1600" dirty="0">
                <a:solidFill>
                  <a:srgbClr val="C0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pl-PL" sz="1600" dirty="0">
                <a:solidFill>
                  <a:srgbClr val="C00000"/>
                </a:solidFill>
                <a:latin typeface="Arial" panose="020B0604020202020204" pitchFamily="34" charset="0"/>
                <a:cs typeface="Arial" panose="020B0604020202020204" pitchFamily="34" charset="0"/>
              </a:rPr>
              <a:t>Twitter</a:t>
            </a:r>
          </a:p>
          <a:p>
            <a:pPr marL="285750" indent="-285750">
              <a:buFont typeface="Arial" panose="020B0604020202020204" pitchFamily="34" charset="0"/>
              <a:buChar char="•"/>
            </a:pPr>
            <a:r>
              <a:rPr lang="pl-PL" sz="1600" dirty="0">
                <a:solidFill>
                  <a:srgbClr val="C00000"/>
                </a:solidFill>
                <a:latin typeface="Arial" panose="020B0604020202020204" pitchFamily="34" charset="0"/>
                <a:cs typeface="Arial" panose="020B0604020202020204" pitchFamily="34" charset="0"/>
              </a:rPr>
              <a:t>LinkedIn</a:t>
            </a:r>
          </a:p>
          <a:p>
            <a:pPr marL="285750" indent="-28575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e-shots</a:t>
            </a:r>
            <a:endParaRPr lang="pl-PL" sz="1600"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C00000"/>
                </a:solidFill>
                <a:latin typeface="Arial" panose="020B0604020202020204" pitchFamily="34" charset="0"/>
                <a:cs typeface="Arial" panose="020B0604020202020204" pitchFamily="34" charset="0"/>
              </a:rPr>
              <a:t>website</a:t>
            </a:r>
            <a:endParaRPr lang="pl-PL" sz="1600"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600" dirty="0">
                <a:solidFill>
                  <a:srgbClr val="C00000"/>
                </a:solidFill>
                <a:latin typeface="Arial" panose="020B0604020202020204" pitchFamily="34" charset="0"/>
                <a:cs typeface="Arial" panose="020B0604020202020204" pitchFamily="34" charset="0"/>
              </a:rPr>
              <a:t>e</a:t>
            </a:r>
            <a:r>
              <a:rPr lang="en-US" sz="1600" dirty="0">
                <a:solidFill>
                  <a:srgbClr val="C00000"/>
                </a:solidFill>
                <a:latin typeface="Arial" panose="020B0604020202020204" pitchFamily="34" charset="0"/>
                <a:cs typeface="Arial" panose="020B0604020202020204" pitchFamily="34" charset="0"/>
              </a:rPr>
              <a:t>vents</a:t>
            </a:r>
            <a:r>
              <a:rPr lang="pl-PL" sz="1600" dirty="0">
                <a:solidFill>
                  <a:srgbClr val="C00000"/>
                </a:solidFill>
                <a:latin typeface="Arial" panose="020B0604020202020204" pitchFamily="34" charset="0"/>
                <a:cs typeface="Arial" panose="020B0604020202020204" pitchFamily="34" charset="0"/>
              </a:rPr>
              <a:t>.</a:t>
            </a:r>
          </a:p>
          <a:p>
            <a:r>
              <a:rPr lang="pl-PL" sz="1600" dirty="0">
                <a:solidFill>
                  <a:srgbClr val="C00000"/>
                </a:solidFill>
                <a:latin typeface="Arial" panose="020B0604020202020204" pitchFamily="34" charset="0"/>
                <a:cs typeface="Arial" panose="020B0604020202020204" pitchFamily="34" charset="0"/>
              </a:rPr>
              <a:t>—</a:t>
            </a:r>
          </a:p>
          <a:p>
            <a:r>
              <a:rPr lang="pl-PL" sz="1400" b="1" dirty="0">
                <a:solidFill>
                  <a:srgbClr val="648D8C"/>
                </a:solidFill>
                <a:latin typeface="Arial" panose="020B0604020202020204" pitchFamily="34" charset="0"/>
                <a:cs typeface="Arial" panose="020B0604020202020204" pitchFamily="34" charset="0"/>
              </a:rPr>
              <a:t>Bogdan Ołdakowski</a:t>
            </a:r>
          </a:p>
          <a:p>
            <a:r>
              <a:rPr lang="pl-PL" sz="1400" dirty="0" err="1">
                <a:solidFill>
                  <a:srgbClr val="648D8C"/>
                </a:solidFill>
                <a:latin typeface="Arial" panose="020B0604020202020204" pitchFamily="34" charset="0"/>
                <a:cs typeface="Arial" panose="020B0604020202020204" pitchFamily="34" charset="0"/>
              </a:rPr>
              <a:t>Secretary</a:t>
            </a:r>
            <a:r>
              <a:rPr lang="pl-PL" sz="1400" dirty="0">
                <a:solidFill>
                  <a:srgbClr val="648D8C"/>
                </a:solidFill>
                <a:latin typeface="Arial" panose="020B0604020202020204" pitchFamily="34" charset="0"/>
                <a:cs typeface="Arial" panose="020B0604020202020204" pitchFamily="34" charset="0"/>
              </a:rPr>
              <a:t> General</a:t>
            </a:r>
          </a:p>
          <a:p>
            <a:r>
              <a:rPr lang="pl-PL" sz="1400" dirty="0" err="1">
                <a:solidFill>
                  <a:srgbClr val="648D8C"/>
                </a:solidFill>
                <a:latin typeface="Arial" panose="020B0604020202020204" pitchFamily="34" charset="0"/>
                <a:cs typeface="Arial" panose="020B0604020202020204" pitchFamily="34" charset="0"/>
              </a:rPr>
              <a:t>Baltic</a:t>
            </a:r>
            <a:r>
              <a:rPr lang="pl-PL" sz="1400" dirty="0">
                <a:solidFill>
                  <a:srgbClr val="648D8C"/>
                </a:solidFill>
                <a:latin typeface="Arial" panose="020B0604020202020204" pitchFamily="34" charset="0"/>
                <a:cs typeface="Arial" panose="020B0604020202020204" pitchFamily="34" charset="0"/>
              </a:rPr>
              <a:t> </a:t>
            </a:r>
            <a:r>
              <a:rPr lang="pl-PL" sz="1400" dirty="0" err="1">
                <a:solidFill>
                  <a:srgbClr val="648D8C"/>
                </a:solidFill>
                <a:latin typeface="Arial" panose="020B0604020202020204" pitchFamily="34" charset="0"/>
                <a:cs typeface="Arial" panose="020B0604020202020204" pitchFamily="34" charset="0"/>
              </a:rPr>
              <a:t>Ports</a:t>
            </a:r>
            <a:r>
              <a:rPr lang="pl-PL" sz="1400" dirty="0">
                <a:solidFill>
                  <a:srgbClr val="648D8C"/>
                </a:solidFill>
                <a:latin typeface="Arial" panose="020B0604020202020204" pitchFamily="34" charset="0"/>
                <a:cs typeface="Arial" panose="020B0604020202020204" pitchFamily="34" charset="0"/>
              </a:rPr>
              <a:t> Organization</a:t>
            </a:r>
          </a:p>
          <a:p>
            <a:endParaRPr lang="pl-PL" sz="1300" dirty="0">
              <a:solidFill>
                <a:srgbClr val="759594"/>
              </a:solidFill>
              <a:latin typeface="Arial" panose="020B0604020202020204" pitchFamily="34" charset="0"/>
              <a:cs typeface="Arial" panose="020B0604020202020204" pitchFamily="34" charset="0"/>
            </a:endParaRPr>
          </a:p>
          <a:p>
            <a:r>
              <a:rPr lang="pl-PL" sz="1400" dirty="0">
                <a:solidFill>
                  <a:srgbClr val="759594"/>
                </a:solidFill>
                <a:latin typeface="Arial" panose="020B0604020202020204" pitchFamily="34" charset="0"/>
                <a:cs typeface="Arial" panose="020B0604020202020204" pitchFamily="34" charset="0"/>
              </a:rPr>
              <a:t>bpo.sg@actiaforum.pl</a:t>
            </a:r>
          </a:p>
          <a:p>
            <a:r>
              <a:rPr lang="pl-PL" sz="1400" dirty="0">
                <a:solidFill>
                  <a:srgbClr val="C00000"/>
                </a:solidFill>
                <a:latin typeface="Arial" panose="020B0604020202020204" pitchFamily="34" charset="0"/>
                <a:cs typeface="Arial" panose="020B0604020202020204" pitchFamily="34" charset="0"/>
              </a:rPr>
              <a:t>www.bpoports.com</a:t>
            </a:r>
          </a:p>
        </p:txBody>
      </p:sp>
    </p:spTree>
    <p:extLst>
      <p:ext uri="{BB962C8B-B14F-4D97-AF65-F5344CB8AC3E}">
        <p14:creationId xmlns:p14="http://schemas.microsoft.com/office/powerpoint/2010/main" val="251989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p:nvSpPr>
        <p:spPr>
          <a:xfrm>
            <a:off x="1320255" y="339502"/>
            <a:ext cx="7344816" cy="830997"/>
          </a:xfrm>
          <a:prstGeom prst="rect">
            <a:avLst/>
          </a:prstGeom>
          <a:noFill/>
        </p:spPr>
        <p:txBody>
          <a:bodyPr wrap="square" rtlCol="0">
            <a:spAutoFit/>
          </a:bodyPr>
          <a:lstStyle/>
          <a:p>
            <a:r>
              <a:rPr lang="pl-PL" sz="2400" b="1" dirty="0">
                <a:solidFill>
                  <a:srgbClr val="337D79"/>
                </a:solidFill>
                <a:latin typeface="Arial" panose="020B0604020202020204" pitchFamily="34" charset="0"/>
                <a:cs typeface="Arial" panose="020B0604020202020204" pitchFamily="34" charset="0"/>
              </a:rPr>
              <a:t>W</a:t>
            </a:r>
            <a:r>
              <a:rPr lang="en-US" sz="2400" b="1" dirty="0">
                <a:solidFill>
                  <a:srgbClr val="337D79"/>
                </a:solidFill>
                <a:latin typeface="Arial" panose="020B0604020202020204" pitchFamily="34" charset="0"/>
                <a:cs typeface="Arial" panose="020B0604020202020204" pitchFamily="34" charset="0"/>
              </a:rPr>
              <a:t>ill </a:t>
            </a:r>
            <a:r>
              <a:rPr lang="pl-PL" sz="2400" b="1" dirty="0">
                <a:solidFill>
                  <a:srgbClr val="337D79"/>
                </a:solidFill>
                <a:latin typeface="Arial" panose="020B0604020202020204" pitchFamily="34" charset="0"/>
                <a:cs typeface="Arial" panose="020B0604020202020204" pitchFamily="34" charset="0"/>
              </a:rPr>
              <a:t>c</a:t>
            </a:r>
            <a:r>
              <a:rPr lang="en-US" sz="2400" b="1" dirty="0" err="1">
                <a:solidFill>
                  <a:srgbClr val="337D79"/>
                </a:solidFill>
                <a:latin typeface="Arial" panose="020B0604020202020204" pitchFamily="34" charset="0"/>
                <a:cs typeface="Arial" panose="020B0604020202020204" pitchFamily="34" charset="0"/>
              </a:rPr>
              <a:t>limate</a:t>
            </a:r>
            <a:r>
              <a:rPr lang="en-US" sz="2400" b="1" dirty="0">
                <a:solidFill>
                  <a:srgbClr val="337D79"/>
                </a:solidFill>
                <a:latin typeface="Arial" panose="020B0604020202020204" pitchFamily="34" charset="0"/>
                <a:cs typeface="Arial" panose="020B0604020202020204" pitchFamily="34" charset="0"/>
              </a:rPr>
              <a:t> </a:t>
            </a:r>
            <a:r>
              <a:rPr lang="en-US" sz="2400" b="1" dirty="0" err="1">
                <a:solidFill>
                  <a:srgbClr val="337D79"/>
                </a:solidFill>
                <a:latin typeface="Arial" panose="020B0604020202020204" pitchFamily="34" charset="0"/>
                <a:cs typeface="Arial" panose="020B0604020202020204" pitchFamily="34" charset="0"/>
              </a:rPr>
              <a:t>polic</a:t>
            </a:r>
            <a:r>
              <a:rPr lang="pl-PL" sz="2400" b="1" dirty="0" err="1">
                <a:solidFill>
                  <a:srgbClr val="337D79"/>
                </a:solidFill>
                <a:latin typeface="Arial" panose="020B0604020202020204" pitchFamily="34" charset="0"/>
                <a:cs typeface="Arial" panose="020B0604020202020204" pitchFamily="34" charset="0"/>
              </a:rPr>
              <a:t>ies</a:t>
            </a:r>
            <a:r>
              <a:rPr lang="en-US" sz="2400" b="1" dirty="0">
                <a:solidFill>
                  <a:srgbClr val="337D79"/>
                </a:solidFill>
                <a:latin typeface="Arial" panose="020B0604020202020204" pitchFamily="34" charset="0"/>
                <a:cs typeface="Arial" panose="020B0604020202020204" pitchFamily="34" charset="0"/>
              </a:rPr>
              <a:t> change the port sector</a:t>
            </a:r>
            <a:r>
              <a:rPr lang="pl-PL" sz="2400" b="1" dirty="0">
                <a:solidFill>
                  <a:srgbClr val="337D79"/>
                </a:solidFill>
                <a:latin typeface="Arial" panose="020B0604020202020204" pitchFamily="34" charset="0"/>
                <a:cs typeface="Arial" panose="020B0604020202020204" pitchFamily="34" charset="0"/>
              </a:rPr>
              <a:t>?</a:t>
            </a:r>
            <a:endParaRPr lang="en-US" sz="2400" b="1" dirty="0">
              <a:solidFill>
                <a:srgbClr val="337D79"/>
              </a:solidFill>
              <a:latin typeface="Arial" panose="020B0604020202020204" pitchFamily="34" charset="0"/>
              <a:cs typeface="Arial" panose="020B0604020202020204" pitchFamily="34" charset="0"/>
            </a:endParaRPr>
          </a:p>
          <a:p>
            <a:endParaRPr lang="en-AU" sz="2400" b="1" dirty="0">
              <a:solidFill>
                <a:srgbClr val="2B4D4B"/>
              </a:solidFill>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9AF14496-F73D-4E47-B052-7A1DF0D04FC8}"/>
              </a:ext>
            </a:extLst>
          </p:cNvPr>
          <p:cNvPicPr>
            <a:picLocks noChangeAspect="1"/>
          </p:cNvPicPr>
          <p:nvPr/>
        </p:nvPicPr>
        <p:blipFill>
          <a:blip r:embed="rId3"/>
          <a:stretch>
            <a:fillRect/>
          </a:stretch>
        </p:blipFill>
        <p:spPr>
          <a:xfrm>
            <a:off x="2699792" y="1074067"/>
            <a:ext cx="3096344" cy="2961117"/>
          </a:xfrm>
          <a:prstGeom prst="rect">
            <a:avLst/>
          </a:prstGeom>
          <a:ln>
            <a:solidFill>
              <a:schemeClr val="tx1">
                <a:lumMod val="75000"/>
                <a:lumOff val="25000"/>
              </a:schemeClr>
            </a:solidFill>
          </a:ln>
        </p:spPr>
      </p:pic>
    </p:spTree>
    <p:extLst>
      <p:ext uri="{BB962C8B-B14F-4D97-AF65-F5344CB8AC3E}">
        <p14:creationId xmlns:p14="http://schemas.microsoft.com/office/powerpoint/2010/main" val="181273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393814" y="338961"/>
            <a:ext cx="7344816" cy="577850"/>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pl-PL" sz="2400" b="1" i="0" u="none" strike="noStrike" kern="1200" cap="none" spc="0" normalizeH="0" baseline="0" noProof="0">
                <a:ln>
                  <a:noFill/>
                </a:ln>
                <a:solidFill>
                  <a:srgbClr val="005452"/>
                </a:solidFill>
                <a:effectLst/>
                <a:uLnTx/>
                <a:uFillTx/>
                <a:latin typeface="Arial" panose="020B0604020202020204" pitchFamily="34" charset="0"/>
                <a:ea typeface="+mn-ea"/>
                <a:cs typeface="Arial" panose="020B0604020202020204" pitchFamily="34" charset="0"/>
              </a:rPr>
              <a:t>BPO in a nutshell</a:t>
            </a:r>
            <a:endParaRPr kumimoji="0" lang="pl-PL" sz="2400" b="1"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endParaRPr>
          </a:p>
        </p:txBody>
      </p:sp>
      <p:sp>
        <p:nvSpPr>
          <p:cNvPr id="3" name="pole tekstowe 2"/>
          <p:cNvSpPr txBox="1"/>
          <p:nvPr/>
        </p:nvSpPr>
        <p:spPr>
          <a:xfrm>
            <a:off x="1403648" y="1140301"/>
            <a:ext cx="4104456" cy="2800767"/>
          </a:xfrm>
          <a:prstGeom prst="rect">
            <a:avLst/>
          </a:prstGeom>
          <a:noFill/>
        </p:spPr>
        <p:txBody>
          <a:bodyPr wrap="square" rtlCol="0">
            <a:spAutoFit/>
          </a:bodyPr>
          <a:lstStyle/>
          <a:p>
            <a:r>
              <a:rPr lang="en-AU" sz="1600" b="1" dirty="0">
                <a:solidFill>
                  <a:srgbClr val="C00000"/>
                </a:solidFill>
                <a:latin typeface="Arial" panose="020B0604020202020204" pitchFamily="34" charset="0"/>
                <a:cs typeface="Arial" panose="020B0604020202020204" pitchFamily="34" charset="0"/>
              </a:rPr>
              <a:t>BPO – Baltic Ports Organization</a:t>
            </a:r>
          </a:p>
          <a:p>
            <a:r>
              <a:rPr lang="en-AU" sz="1600" b="1" dirty="0">
                <a:solidFill>
                  <a:srgbClr val="C00000"/>
                </a:solidFill>
                <a:latin typeface="Arial" panose="020B0604020202020204" pitchFamily="34" charset="0"/>
                <a:cs typeface="Arial" panose="020B0604020202020204" pitchFamily="34" charset="0"/>
              </a:rPr>
              <a:t>—</a:t>
            </a:r>
          </a:p>
          <a:p>
            <a:pPr algn="just"/>
            <a:r>
              <a:rPr lang="en-AU" sz="1200" b="1" dirty="0">
                <a:solidFill>
                  <a:srgbClr val="2B4D4B"/>
                </a:solidFill>
                <a:latin typeface="Arial" panose="020B0604020202020204" pitchFamily="34" charset="0"/>
                <a:cs typeface="Arial" panose="020B0604020202020204" pitchFamily="34" charset="0"/>
              </a:rPr>
              <a:t>established</a:t>
            </a:r>
          </a:p>
          <a:p>
            <a:pPr algn="just"/>
            <a:r>
              <a:rPr lang="en-AU" sz="1200" dirty="0">
                <a:solidFill>
                  <a:srgbClr val="648D8C"/>
                </a:solidFill>
                <a:latin typeface="Arial" panose="020B0604020202020204" pitchFamily="34" charset="0"/>
                <a:cs typeface="Arial" panose="020B0604020202020204" pitchFamily="34" charset="0"/>
              </a:rPr>
              <a:t>October 10, 1991</a:t>
            </a:r>
          </a:p>
          <a:p>
            <a:pPr algn="just"/>
            <a:r>
              <a:rPr lang="en-AU" sz="1200" dirty="0">
                <a:solidFill>
                  <a:srgbClr val="648D8C"/>
                </a:solidFill>
                <a:latin typeface="Arial" panose="020B0604020202020204" pitchFamily="34" charset="0"/>
                <a:cs typeface="Arial" panose="020B0604020202020204" pitchFamily="34" charset="0"/>
              </a:rPr>
              <a:t>Copenhagen</a:t>
            </a:r>
          </a:p>
          <a:p>
            <a:pPr algn="just"/>
            <a:endParaRPr lang="en-AU"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n-AU" sz="1200" b="1" dirty="0">
                <a:solidFill>
                  <a:srgbClr val="005452"/>
                </a:solidFill>
                <a:latin typeface="Arial" panose="020B0604020202020204" pitchFamily="34" charset="0"/>
                <a:cs typeface="Arial" panose="020B0604020202020204" pitchFamily="34" charset="0"/>
              </a:rPr>
              <a:t>nearly 50 members</a:t>
            </a:r>
          </a:p>
          <a:p>
            <a:pPr algn="just"/>
            <a:r>
              <a:rPr lang="en-AU" sz="1200" dirty="0">
                <a:solidFill>
                  <a:srgbClr val="759594"/>
                </a:solidFill>
                <a:latin typeface="Arial" panose="020B0604020202020204" pitchFamily="34" charset="0"/>
                <a:cs typeface="Arial" panose="020B0604020202020204" pitchFamily="34" charset="0"/>
              </a:rPr>
              <a:t>major ports in the 9 countries</a:t>
            </a:r>
          </a:p>
          <a:p>
            <a:pPr algn="just"/>
            <a:endParaRPr lang="en-AU"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n-AU" sz="1200" b="1" dirty="0">
                <a:solidFill>
                  <a:srgbClr val="2B4D4B"/>
                </a:solidFill>
                <a:latin typeface="Arial" panose="020B0604020202020204" pitchFamily="34" charset="0"/>
                <a:cs typeface="Arial" panose="020B0604020202020204" pitchFamily="34" charset="0"/>
              </a:rPr>
              <a:t>registered in Estonia</a:t>
            </a:r>
          </a:p>
          <a:p>
            <a:pPr algn="just"/>
            <a:r>
              <a:rPr lang="en-AU" sz="1200" dirty="0">
                <a:solidFill>
                  <a:srgbClr val="648D8C"/>
                </a:solidFill>
                <a:latin typeface="Arial" panose="020B0604020202020204" pitchFamily="34" charset="0"/>
                <a:cs typeface="Arial" panose="020B0604020202020204" pitchFamily="34" charset="0"/>
              </a:rPr>
              <a:t>Port of Tallinn headquarter</a:t>
            </a:r>
          </a:p>
          <a:p>
            <a:pPr algn="just"/>
            <a:endParaRPr lang="en-AU" sz="1200" dirty="0">
              <a:solidFill>
                <a:schemeClr val="tx1">
                  <a:lumMod val="85000"/>
                  <a:lumOff val="15000"/>
                </a:schemeClr>
              </a:solidFill>
              <a:latin typeface="Arial" panose="020B0604020202020204" pitchFamily="34" charset="0"/>
              <a:cs typeface="Arial" panose="020B0604020202020204" pitchFamily="34" charset="0"/>
            </a:endParaRPr>
          </a:p>
          <a:p>
            <a:pPr algn="just"/>
            <a:r>
              <a:rPr lang="en-AU" sz="1200" b="1" dirty="0">
                <a:solidFill>
                  <a:srgbClr val="2B4D4B"/>
                </a:solidFill>
                <a:latin typeface="Arial" panose="020B0604020202020204" pitchFamily="34" charset="0"/>
                <a:cs typeface="Arial" panose="020B0604020202020204" pitchFamily="34" charset="0"/>
              </a:rPr>
              <a:t>office in Gdynia</a:t>
            </a:r>
          </a:p>
          <a:p>
            <a:pPr algn="just"/>
            <a:r>
              <a:rPr lang="en-AU" sz="1200" dirty="0">
                <a:solidFill>
                  <a:srgbClr val="648D8C"/>
                </a:solidFill>
                <a:latin typeface="Arial" panose="020B0604020202020204" pitchFamily="34" charset="0"/>
                <a:cs typeface="Arial" panose="020B0604020202020204" pitchFamily="34" charset="0"/>
              </a:rPr>
              <a:t>Poland</a:t>
            </a:r>
          </a:p>
        </p:txBody>
      </p:sp>
      <p:pic>
        <p:nvPicPr>
          <p:cNvPr id="4101" name="Picture 5" descr="C:\Users\MJW\Desktop\BPO-advert-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149" y="716521"/>
            <a:ext cx="3783013" cy="3319463"/>
          </a:xfrm>
          <a:prstGeom prst="rect">
            <a:avLst/>
          </a:prstGeom>
          <a:noFill/>
          <a:ln>
            <a:solidFill>
              <a:srgbClr val="005452"/>
            </a:solidFill>
          </a:ln>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814" y="3529336"/>
            <a:ext cx="283657" cy="33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444781"/>
            <a:ext cx="451059" cy="34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753" y="2977364"/>
            <a:ext cx="277778" cy="38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753" y="1707654"/>
            <a:ext cx="339061" cy="44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MJW\Desktop\BPO\identyfikacja\bpo-identyfikacja-3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3591" y="3260089"/>
            <a:ext cx="265667" cy="386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JW\Desktop\BPO\identyfikacja\bpo-identyfikacja-2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8513" y="3335383"/>
            <a:ext cx="288032" cy="348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JW\Desktop\BPO\identyfikacja\bpo-identyfikacja-3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8513" y="2810441"/>
            <a:ext cx="405840" cy="3093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JW\Desktop\BPO\identyfikacja\bpo-identyfikacja-3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11783" y="2393232"/>
            <a:ext cx="235124" cy="32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2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368671" y="411510"/>
            <a:ext cx="7344816" cy="523220"/>
          </a:xfrm>
          <a:prstGeom prst="rect">
            <a:avLst/>
          </a:prstGeom>
          <a:noFill/>
        </p:spPr>
        <p:txBody>
          <a:bodyPr wrap="square" rtlCol="0">
            <a:spAutoFit/>
          </a:bodyPr>
          <a:lstStyle/>
          <a:p>
            <a:r>
              <a:rPr lang="en-AU" sz="2800" b="1">
                <a:solidFill>
                  <a:srgbClr val="2B4D4B"/>
                </a:solidFill>
                <a:latin typeface="Arial" panose="020B0604020202020204" pitchFamily="34" charset="0"/>
                <a:cs typeface="Arial" panose="020B0604020202020204" pitchFamily="34" charset="0"/>
              </a:rPr>
              <a:t>BPO in a nutshell</a:t>
            </a:r>
            <a:endParaRPr lang="en-AU" sz="2800" b="1" dirty="0">
              <a:solidFill>
                <a:srgbClr val="2B4D4B"/>
              </a:solidFill>
              <a:latin typeface="Arial" panose="020B0604020202020204" pitchFamily="34" charset="0"/>
              <a:cs typeface="Arial" panose="020B0604020202020204" pitchFamily="34" charset="0"/>
            </a:endParaRPr>
          </a:p>
        </p:txBody>
      </p:sp>
      <p:sp>
        <p:nvSpPr>
          <p:cNvPr id="14" name="pole tekstowe 13"/>
          <p:cNvSpPr txBox="1"/>
          <p:nvPr/>
        </p:nvSpPr>
        <p:spPr>
          <a:xfrm>
            <a:off x="1403648" y="1397347"/>
            <a:ext cx="4680520" cy="584775"/>
          </a:xfrm>
          <a:prstGeom prst="rect">
            <a:avLst/>
          </a:prstGeom>
          <a:noFill/>
        </p:spPr>
        <p:txBody>
          <a:bodyPr wrap="square" rtlCol="0">
            <a:spAutoFit/>
          </a:bodyPr>
          <a:lstStyle/>
          <a:p>
            <a:r>
              <a:rPr lang="en-AU" sz="1600" b="1" dirty="0">
                <a:solidFill>
                  <a:srgbClr val="C00000"/>
                </a:solidFill>
                <a:latin typeface="Arial" panose="020B0604020202020204" pitchFamily="34" charset="0"/>
                <a:cs typeface="Arial" panose="020B0604020202020204" pitchFamily="34" charset="0"/>
              </a:rPr>
              <a:t>BPO’s mission</a:t>
            </a:r>
            <a:endParaRPr lang="pl-PL" sz="1600" b="1" dirty="0">
              <a:solidFill>
                <a:srgbClr val="C00000"/>
              </a:solidFill>
              <a:latin typeface="Arial" panose="020B0604020202020204" pitchFamily="34" charset="0"/>
              <a:cs typeface="Arial" panose="020B0604020202020204" pitchFamily="34" charset="0"/>
            </a:endParaRPr>
          </a:p>
          <a:p>
            <a:r>
              <a:rPr lang="pl-PL" sz="1600" b="1" dirty="0">
                <a:solidFill>
                  <a:srgbClr val="C00000"/>
                </a:solidFill>
                <a:latin typeface="Arial" panose="020B0604020202020204" pitchFamily="34" charset="0"/>
                <a:cs typeface="Arial" panose="020B0604020202020204" pitchFamily="34" charset="0"/>
              </a:rPr>
              <a:t>—</a:t>
            </a:r>
            <a:endParaRPr lang="en-AU" sz="1600" b="1" dirty="0">
              <a:solidFill>
                <a:srgbClr val="C00000"/>
              </a:solidFill>
              <a:latin typeface="Arial" panose="020B0604020202020204" pitchFamily="34" charset="0"/>
              <a:cs typeface="Arial" panose="020B0604020202020204" pitchFamily="34" charset="0"/>
            </a:endParaRPr>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64357" y="1203598"/>
            <a:ext cx="5183639" cy="18650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03698" y="1905000"/>
            <a:ext cx="2565135" cy="1946700"/>
          </a:xfrm>
          <a:prstGeom prst="rect">
            <a:avLst/>
          </a:prstGeom>
          <a:noFill/>
          <a:extLst>
            <a:ext uri="{909E8E84-426E-40DD-AFC4-6F175D3DCCD1}">
              <a14:hiddenFill xmlns:a14="http://schemas.microsoft.com/office/drawing/2010/main">
                <a:solidFill>
                  <a:srgbClr val="FFFFFF"/>
                </a:solidFill>
              </a14:hiddenFill>
            </a:ext>
          </a:extLst>
        </p:spPr>
      </p:pic>
      <p:sp>
        <p:nvSpPr>
          <p:cNvPr id="17" name="pole tekstowe 16"/>
          <p:cNvSpPr txBox="1"/>
          <p:nvPr/>
        </p:nvSpPr>
        <p:spPr>
          <a:xfrm>
            <a:off x="3998319" y="3007506"/>
            <a:ext cx="4680520" cy="892552"/>
          </a:xfrm>
          <a:prstGeom prst="rect">
            <a:avLst/>
          </a:prstGeom>
          <a:noFill/>
        </p:spPr>
        <p:txBody>
          <a:bodyPr wrap="square" rtlCol="0">
            <a:spAutoFit/>
          </a:bodyPr>
          <a:lstStyle/>
          <a:p>
            <a:r>
              <a:rPr lang="pl-PL" sz="1600" b="1" dirty="0">
                <a:solidFill>
                  <a:srgbClr val="C00000"/>
                </a:solidFill>
                <a:latin typeface="Arial" panose="020B0604020202020204" pitchFamily="34" charset="0"/>
                <a:cs typeface="Arial" panose="020B0604020202020204" pitchFamily="34" charset="0"/>
              </a:rPr>
              <a:t>—</a:t>
            </a:r>
          </a:p>
          <a:p>
            <a:pPr algn="just"/>
            <a:r>
              <a:rPr lang="en-US" sz="1200" dirty="0">
                <a:solidFill>
                  <a:srgbClr val="2B4D4B"/>
                </a:solidFill>
                <a:latin typeface="Arial" panose="020B0604020202020204" pitchFamily="34" charset="0"/>
                <a:cs typeface="Arial" panose="020B0604020202020204" pitchFamily="34" charset="0"/>
              </a:rPr>
              <a:t>The BPO's mission is to </a:t>
            </a:r>
            <a:r>
              <a:rPr lang="en-US" sz="1200" b="1" dirty="0">
                <a:solidFill>
                  <a:srgbClr val="C00000"/>
                </a:solidFill>
                <a:latin typeface="Arial" panose="020B0604020202020204" pitchFamily="34" charset="0"/>
                <a:cs typeface="Arial" panose="020B0604020202020204" pitchFamily="34" charset="0"/>
              </a:rPr>
              <a:t>contribute</a:t>
            </a:r>
            <a:r>
              <a:rPr lang="en-US" sz="1200" dirty="0">
                <a:solidFill>
                  <a:srgbClr val="C00000"/>
                </a:solidFill>
                <a:latin typeface="Arial" panose="020B0604020202020204" pitchFamily="34" charset="0"/>
                <a:cs typeface="Arial" panose="020B0604020202020204" pitchFamily="34" charset="0"/>
              </a:rPr>
              <a:t> </a:t>
            </a:r>
            <a:r>
              <a:rPr lang="en-US" sz="1200" b="1" dirty="0">
                <a:solidFill>
                  <a:srgbClr val="C00000"/>
                </a:solidFill>
                <a:latin typeface="Arial" panose="020B0604020202020204" pitchFamily="34" charset="0"/>
                <a:cs typeface="Arial" panose="020B0604020202020204" pitchFamily="34" charset="0"/>
              </a:rPr>
              <a:t>to sustainable development </a:t>
            </a:r>
            <a:r>
              <a:rPr lang="en-US" sz="1200" dirty="0">
                <a:solidFill>
                  <a:schemeClr val="tx1">
                    <a:lumMod val="85000"/>
                    <a:lumOff val="15000"/>
                  </a:schemeClr>
                </a:solidFill>
                <a:latin typeface="Arial" panose="020B0604020202020204" pitchFamily="34" charset="0"/>
                <a:cs typeface="Arial" panose="020B0604020202020204" pitchFamily="34" charset="0"/>
              </a:rPr>
              <a:t>of </a:t>
            </a:r>
            <a:r>
              <a:rPr lang="en-US" sz="1200" dirty="0">
                <a:solidFill>
                  <a:srgbClr val="2B4D4B"/>
                </a:solidFill>
                <a:latin typeface="Arial" panose="020B0604020202020204" pitchFamily="34" charset="0"/>
                <a:cs typeface="Arial" panose="020B0604020202020204" pitchFamily="34" charset="0"/>
              </a:rPr>
              <a:t>maritime transport and the port industry in the Baltic Sea Region, </a:t>
            </a:r>
            <a:r>
              <a:rPr lang="en-US" sz="1200" dirty="0">
                <a:solidFill>
                  <a:srgbClr val="005452"/>
                </a:solidFill>
                <a:latin typeface="Arial" panose="020B0604020202020204" pitchFamily="34" charset="0"/>
                <a:cs typeface="Arial" panose="020B0604020202020204" pitchFamily="34" charset="0"/>
              </a:rPr>
              <a:t>thereby</a:t>
            </a:r>
            <a:r>
              <a:rPr lang="en-US" sz="1200" dirty="0">
                <a:solidFill>
                  <a:srgbClr val="2B4D4B"/>
                </a:solidFill>
                <a:latin typeface="Arial" panose="020B0604020202020204" pitchFamily="34" charset="0"/>
                <a:cs typeface="Arial" panose="020B0604020202020204" pitchFamily="34" charset="0"/>
              </a:rPr>
              <a:t> </a:t>
            </a:r>
            <a:r>
              <a:rPr lang="en-US" sz="1200" b="1" dirty="0">
                <a:solidFill>
                  <a:srgbClr val="C00000"/>
                </a:solidFill>
                <a:latin typeface="Arial" panose="020B0604020202020204" pitchFamily="34" charset="0"/>
                <a:cs typeface="Arial" panose="020B0604020202020204" pitchFamily="34" charset="0"/>
              </a:rPr>
              <a:t>strengthening its global competitiveness</a:t>
            </a:r>
            <a:r>
              <a:rPr lang="en-US" sz="1200" dirty="0">
                <a:solidFill>
                  <a:schemeClr val="tx1">
                    <a:lumMod val="85000"/>
                    <a:lumOff val="1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881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pole tekstowe 8"/>
          <p:cNvSpPr txBox="1"/>
          <p:nvPr/>
        </p:nvSpPr>
        <p:spPr>
          <a:xfrm>
            <a:off x="1458202" y="456660"/>
            <a:ext cx="7685797" cy="400110"/>
          </a:xfrm>
          <a:prstGeom prst="rect">
            <a:avLst/>
          </a:prstGeom>
          <a:noFill/>
        </p:spPr>
        <p:txBody>
          <a:bodyPr wrap="square" rtlCol="0">
            <a:spAutoFit/>
          </a:bodyPr>
          <a:lstStyle/>
          <a:p>
            <a:pPr lvl="0"/>
            <a:r>
              <a:rPr lang="en-US" sz="2000" b="1" dirty="0">
                <a:solidFill>
                  <a:srgbClr val="005452"/>
                </a:solidFill>
              </a:rPr>
              <a:t>GHG emission reduction - international agreements and declarations</a:t>
            </a:r>
            <a:endParaRPr lang="pl-PL" sz="2000" b="1" dirty="0">
              <a:solidFill>
                <a:srgbClr val="005452"/>
              </a:solidFill>
            </a:endParaRPr>
          </a:p>
        </p:txBody>
      </p:sp>
      <p:sp>
        <p:nvSpPr>
          <p:cNvPr id="8" name="pole tekstowe 7"/>
          <p:cNvSpPr txBox="1"/>
          <p:nvPr/>
        </p:nvSpPr>
        <p:spPr>
          <a:xfrm>
            <a:off x="179512" y="4313752"/>
            <a:ext cx="2124236" cy="5155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a:p>
            <a:r>
              <a:rPr kumimoji="0" lang="pl-PL" sz="1150" i="0" u="none" strike="noStrike" kern="1200" cap="none" spc="0" normalizeH="0" baseline="0" noProof="0" dirty="0">
                <a:ln>
                  <a:noFill/>
                </a:ln>
                <a:solidFill>
                  <a:srgbClr val="337D79"/>
                </a:solidFill>
                <a:effectLst/>
                <a:uLnTx/>
                <a:uFillTx/>
                <a:latin typeface="Arial" panose="020B0604020202020204" pitchFamily="34" charset="0"/>
                <a:cs typeface="Arial" panose="020B0604020202020204" pitchFamily="34" charset="0"/>
              </a:rPr>
              <a:t>Source: </a:t>
            </a:r>
            <a:r>
              <a:rPr lang="en-GB" sz="1150" dirty="0">
                <a:solidFill>
                  <a:srgbClr val="337D79"/>
                </a:solidFill>
                <a:latin typeface="Arial" panose="020B0604020202020204" pitchFamily="34" charset="0"/>
                <a:cs typeface="Arial" panose="020B0604020202020204" pitchFamily="34" charset="0"/>
              </a:rPr>
              <a:t>Actia Forum</a:t>
            </a:r>
            <a:endParaRPr lang="pl-PL" sz="1150" dirty="0">
              <a:solidFill>
                <a:srgbClr val="337D79"/>
              </a:solidFill>
              <a:latin typeface="Arial" panose="020B0604020202020204" pitchFamily="34" charset="0"/>
              <a:cs typeface="Arial" panose="020B0604020202020204" pitchFamily="34" charset="0"/>
            </a:endParaRPr>
          </a:p>
        </p:txBody>
      </p:sp>
      <p:pic>
        <p:nvPicPr>
          <p:cNvPr id="6" name="Obraz 5"/>
          <p:cNvPicPr/>
          <p:nvPr/>
        </p:nvPicPr>
        <p:blipFill>
          <a:blip r:embed="rId4">
            <a:extLst>
              <a:ext uri="{28A0092B-C50C-407E-A947-70E740481C1C}">
                <a14:useLocalDpi xmlns:a14="http://schemas.microsoft.com/office/drawing/2010/main" val="0"/>
              </a:ext>
            </a:extLst>
          </a:blip>
          <a:stretch>
            <a:fillRect/>
          </a:stretch>
        </p:blipFill>
        <p:spPr>
          <a:xfrm>
            <a:off x="1871662" y="1424940"/>
            <a:ext cx="5400675" cy="2293620"/>
          </a:xfrm>
          <a:prstGeom prst="rect">
            <a:avLst/>
          </a:prstGeom>
        </p:spPr>
      </p:pic>
      <p:sp>
        <p:nvSpPr>
          <p:cNvPr id="4" name="Prostokąt 3"/>
          <p:cNvSpPr/>
          <p:nvPr/>
        </p:nvSpPr>
        <p:spPr>
          <a:xfrm>
            <a:off x="1708943" y="3549283"/>
            <a:ext cx="5826894" cy="261610"/>
          </a:xfrm>
          <a:prstGeom prst="rect">
            <a:avLst/>
          </a:prstGeom>
        </p:spPr>
        <p:txBody>
          <a:bodyPr wrap="square">
            <a:spAutoFit/>
          </a:bodyPr>
          <a:lstStyle/>
          <a:p>
            <a:r>
              <a:rPr lang="en-GB" sz="1100" dirty="0">
                <a:solidFill>
                  <a:srgbClr val="005452"/>
                </a:solidFill>
                <a:latin typeface="Arial" panose="020B0604020202020204" pitchFamily="34" charset="0"/>
                <a:cs typeface="Arial" panose="020B0604020202020204" pitchFamily="34" charset="0"/>
              </a:rPr>
              <a:t>Timeline of international agreements and conventions concerning climate changes</a:t>
            </a:r>
            <a:endParaRPr lang="pl-PL" sz="1100" dirty="0">
              <a:solidFill>
                <a:srgbClr val="005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20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ole tekstowe 8"/>
          <p:cNvSpPr txBox="1"/>
          <p:nvPr/>
        </p:nvSpPr>
        <p:spPr>
          <a:xfrm>
            <a:off x="1458203" y="456660"/>
            <a:ext cx="73448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European Green Deal</a:t>
            </a:r>
            <a:r>
              <a:rPr kumimoji="0" lang="pl-PL" sz="20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 - </a:t>
            </a:r>
            <a:r>
              <a:rPr kumimoji="0" lang="en-US" sz="20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main GHG emission reduction targets </a:t>
            </a:r>
          </a:p>
        </p:txBody>
      </p:sp>
      <p:pic>
        <p:nvPicPr>
          <p:cNvPr id="3" name="Obraz 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5827" y="2502982"/>
            <a:ext cx="6869959" cy="1616794"/>
          </a:xfrm>
          <a:prstGeom prst="rect">
            <a:avLst/>
          </a:prstGeom>
        </p:spPr>
      </p:pic>
      <p:sp>
        <p:nvSpPr>
          <p:cNvPr id="8" name="pole tekstowe 7"/>
          <p:cNvSpPr txBox="1"/>
          <p:nvPr/>
        </p:nvSpPr>
        <p:spPr>
          <a:xfrm>
            <a:off x="253331" y="4119776"/>
            <a:ext cx="21242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648D8C"/>
                </a:solidFill>
                <a:effectLst/>
                <a:uLnTx/>
                <a:uFillTx/>
                <a:latin typeface="Arial" panose="020B0604020202020204" pitchFamily="34" charset="0"/>
                <a:ea typeface="+mn-ea"/>
                <a:cs typeface="Arial" panose="020B0604020202020204" pitchFamily="34" charset="0"/>
              </a:rPr>
              <a:t>Source: EU</a:t>
            </a:r>
            <a:endParaRPr kumimoji="0" lang="pl-PL" sz="12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 name="Prostokąt 1"/>
          <p:cNvSpPr/>
          <p:nvPr/>
        </p:nvSpPr>
        <p:spPr>
          <a:xfrm>
            <a:off x="1315841" y="1055350"/>
            <a:ext cx="7327520" cy="120032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Become a resource-efficient and competitive economy where there are </a:t>
            </a:r>
            <a:r>
              <a:rPr kumimoji="0" lang="en-US" sz="1200" b="1"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no net emissions of greenhouse gases in 2050.</a:t>
            </a:r>
            <a:endParaRPr kumimoji="0" lang="pl-PL" sz="1200" b="1"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1" dirty="0">
                <a:solidFill>
                  <a:srgbClr val="005452"/>
                </a:solidFill>
                <a:latin typeface="Arial" panose="020B0604020202020204" pitchFamily="34" charset="0"/>
                <a:cs typeface="Arial" panose="020B0604020202020204" pitchFamily="34" charset="0"/>
              </a:rPr>
              <a:t>„F</a:t>
            </a:r>
            <a:r>
              <a:rPr kumimoji="0" lang="pl-PL" sz="1200" b="1" i="0" u="none" strike="noStrike" kern="1200" cap="none" spc="0" normalizeH="0" baseline="0" noProof="0" dirty="0" err="1">
                <a:ln>
                  <a:noFill/>
                </a:ln>
                <a:solidFill>
                  <a:srgbClr val="005452"/>
                </a:solidFill>
                <a:effectLst/>
                <a:uLnTx/>
                <a:uFillTx/>
                <a:latin typeface="Arial" panose="020B0604020202020204" pitchFamily="34" charset="0"/>
                <a:ea typeface="+mn-ea"/>
                <a:cs typeface="Arial" panose="020B0604020202020204" pitchFamily="34" charset="0"/>
              </a:rPr>
              <a:t>it</a:t>
            </a:r>
            <a:r>
              <a:rPr kumimoji="0" lang="pl-PL" sz="1200" b="1"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 for 55” - </a:t>
            </a:r>
            <a:r>
              <a:rPr lang="pl-PL" sz="1200" noProof="0" dirty="0">
                <a:solidFill>
                  <a:srgbClr val="005452"/>
                </a:solidFill>
                <a:latin typeface="Arial" panose="020B0604020202020204" pitchFamily="34" charset="0"/>
                <a:cs typeface="Arial" panose="020B0604020202020204" pitchFamily="34" charset="0"/>
              </a:rPr>
              <a:t>o</a:t>
            </a:r>
            <a:r>
              <a:rPr kumimoji="0" lang="en-US" sz="1200" i="0" u="none" strike="noStrike" kern="1200" cap="none" spc="0" normalizeH="0" baseline="0" noProof="0" dirty="0">
                <a:ln>
                  <a:noFill/>
                </a:ln>
                <a:solidFill>
                  <a:srgbClr val="005452"/>
                </a:solidFill>
                <a:effectLst/>
                <a:uLnTx/>
                <a:uFillTx/>
                <a:latin typeface="Arial" panose="020B0604020202020204" pitchFamily="34" charset="0"/>
                <a:cs typeface="Arial" panose="020B0604020202020204" pitchFamily="34" charset="0"/>
              </a:rPr>
              <a:t>n 14 July 2021</a:t>
            </a:r>
            <a:r>
              <a:rPr kumimoji="0" lang="en-US"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 the European Commission adopted a series of legislative </a:t>
            </a:r>
            <a:r>
              <a:rPr kumimoji="0" lang="pl-PL" sz="1200" b="0" i="0" u="none" strike="noStrike" kern="1200" cap="none" spc="0" normalizeH="0" baseline="0" noProof="0" dirty="0" err="1">
                <a:ln>
                  <a:noFill/>
                </a:ln>
                <a:solidFill>
                  <a:srgbClr val="005452"/>
                </a:solidFill>
                <a:effectLst/>
                <a:uLnTx/>
                <a:uFillTx/>
                <a:latin typeface="Arial" panose="020B0604020202020204" pitchFamily="34" charset="0"/>
                <a:ea typeface="+mn-ea"/>
                <a:cs typeface="Arial" panose="020B0604020202020204" pitchFamily="34" charset="0"/>
              </a:rPr>
              <a:t>proposals</a:t>
            </a:r>
            <a:r>
              <a:rPr kumimoji="0" lang="pl-PL"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setting out how it intends to achieve climate neutrality in the EU by 2050</a:t>
            </a:r>
            <a:r>
              <a:rPr kumimoji="0" lang="pl-PL"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 </a:t>
            </a:r>
            <a:r>
              <a:rPr kumimoji="0" lang="pl-PL" sz="1200" b="0" i="0" u="none" strike="noStrike" kern="1200" cap="none" spc="0" normalizeH="0" baseline="0" noProof="0" dirty="0" err="1">
                <a:ln>
                  <a:noFill/>
                </a:ln>
                <a:solidFill>
                  <a:srgbClr val="005452"/>
                </a:solidFill>
                <a:effectLst/>
                <a:uLnTx/>
                <a:uFillTx/>
                <a:latin typeface="Arial" panose="020B0604020202020204" pitchFamily="34" charset="0"/>
                <a:ea typeface="+mn-ea"/>
                <a:cs typeface="Arial" panose="020B0604020202020204" pitchFamily="34" charset="0"/>
              </a:rPr>
              <a:t>including</a:t>
            </a:r>
            <a:r>
              <a:rPr kumimoji="0" lang="pl-PL"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the intermediate target of an at least 55% net reduction in greenhouse gas emissions by 2030</a:t>
            </a:r>
            <a:r>
              <a:rPr kumimoji="0" lang="pl-PL"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rPr>
              <a:t>.</a:t>
            </a:r>
            <a:endParaRPr kumimoji="0" lang="en-US" sz="1200" b="0" i="0" u="none" strike="noStrike" kern="1200" cap="none" spc="0" normalizeH="0" baseline="0" noProof="0" dirty="0">
              <a:ln>
                <a:noFill/>
              </a:ln>
              <a:solidFill>
                <a:srgbClr val="005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1879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0E276BF7-F410-4CF4-BDD3-B36CB520514E}"/>
              </a:ext>
            </a:extLst>
          </p:cNvPr>
          <p:cNvPicPr>
            <a:picLocks noChangeAspect="1"/>
          </p:cNvPicPr>
          <p:nvPr/>
        </p:nvPicPr>
        <p:blipFill>
          <a:blip r:embed="rId4"/>
          <a:stretch>
            <a:fillRect/>
          </a:stretch>
        </p:blipFill>
        <p:spPr>
          <a:xfrm>
            <a:off x="252478" y="1151937"/>
            <a:ext cx="2582471" cy="2243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pole tekstowe 1"/>
          <p:cNvSpPr txBox="1"/>
          <p:nvPr/>
        </p:nvSpPr>
        <p:spPr>
          <a:xfrm>
            <a:off x="1331640" y="494886"/>
            <a:ext cx="7344816" cy="461665"/>
          </a:xfrm>
          <a:prstGeom prst="rect">
            <a:avLst/>
          </a:prstGeom>
          <a:noFill/>
        </p:spPr>
        <p:txBody>
          <a:bodyPr wrap="square" rtlCol="0">
            <a:spAutoFit/>
          </a:bodyPr>
          <a:lstStyle/>
          <a:p>
            <a:r>
              <a:rPr lang="en-US" sz="2400" b="1" dirty="0">
                <a:solidFill>
                  <a:srgbClr val="005452"/>
                </a:solidFill>
                <a:latin typeface="Arial" panose="020B0604020202020204" pitchFamily="34" charset="0"/>
                <a:cs typeface="Arial" panose="020B0604020202020204" pitchFamily="34" charset="0"/>
              </a:rPr>
              <a:t>Expected changes in </a:t>
            </a:r>
            <a:r>
              <a:rPr lang="pl-PL" sz="2400" b="1" dirty="0">
                <a:solidFill>
                  <a:srgbClr val="005452"/>
                </a:solidFill>
                <a:latin typeface="Arial" panose="020B0604020202020204" pitchFamily="34" charset="0"/>
                <a:cs typeface="Arial" panose="020B0604020202020204" pitchFamily="34" charset="0"/>
              </a:rPr>
              <a:t>the </a:t>
            </a:r>
            <a:r>
              <a:rPr lang="en-US" sz="2400" b="1" dirty="0">
                <a:solidFill>
                  <a:srgbClr val="005452"/>
                </a:solidFill>
                <a:latin typeface="Arial" panose="020B0604020202020204" pitchFamily="34" charset="0"/>
                <a:cs typeface="Arial" panose="020B0604020202020204" pitchFamily="34" charset="0"/>
              </a:rPr>
              <a:t>industry- metal industry </a:t>
            </a:r>
          </a:p>
        </p:txBody>
      </p:sp>
      <p:sp>
        <p:nvSpPr>
          <p:cNvPr id="10" name="pole tekstowe 2">
            <a:extLst>
              <a:ext uri="{FF2B5EF4-FFF2-40B4-BE49-F238E27FC236}">
                <a16:creationId xmlns:a16="http://schemas.microsoft.com/office/drawing/2014/main" id="{C23A8172-1444-4F6F-9063-A183DCD52CD2}"/>
              </a:ext>
            </a:extLst>
          </p:cNvPr>
          <p:cNvSpPr txBox="1"/>
          <p:nvPr/>
        </p:nvSpPr>
        <p:spPr>
          <a:xfrm>
            <a:off x="63718" y="4470380"/>
            <a:ext cx="1843986"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200" dirty="0">
                <a:solidFill>
                  <a:srgbClr val="005452"/>
                </a:solidFill>
                <a:latin typeface="Arial" panose="020B0604020202020204" pitchFamily="34" charset="0"/>
                <a:cs typeface="Arial" panose="020B0604020202020204" pitchFamily="34" charset="0"/>
              </a:rPr>
              <a:t>Source: H2 Green Steel</a:t>
            </a:r>
          </a:p>
        </p:txBody>
      </p:sp>
      <p:sp>
        <p:nvSpPr>
          <p:cNvPr id="3" name="Prostokąt 2"/>
          <p:cNvSpPr/>
          <p:nvPr/>
        </p:nvSpPr>
        <p:spPr>
          <a:xfrm>
            <a:off x="2987824" y="1151142"/>
            <a:ext cx="5570190" cy="2862322"/>
          </a:xfrm>
          <a:prstGeom prst="rect">
            <a:avLst/>
          </a:prstGeom>
        </p:spPr>
        <p:txBody>
          <a:bodyPr wrap="square">
            <a:spAutoFit/>
          </a:bodyPr>
          <a:lstStyle/>
          <a:p>
            <a:r>
              <a:rPr lang="en-US" b="1" dirty="0">
                <a:solidFill>
                  <a:srgbClr val="005452"/>
                </a:solidFill>
                <a:latin typeface="Arial" panose="020B0604020202020204" pitchFamily="34" charset="0"/>
                <a:cs typeface="Arial" panose="020B0604020202020204" pitchFamily="34" charset="0"/>
              </a:rPr>
              <a:t>H2 Green Steel to build large-scale fossil-free steel plant in northern Sweden</a:t>
            </a:r>
          </a:p>
          <a:p>
            <a:r>
              <a:rPr lang="en-US" sz="1600" dirty="0">
                <a:solidFill>
                  <a:srgbClr val="005452"/>
                </a:solidFill>
                <a:latin typeface="Arial" panose="020B0604020202020204" pitchFamily="34" charset="0"/>
                <a:cs typeface="Arial" panose="020B0604020202020204" pitchFamily="34" charset="0"/>
              </a:rPr>
              <a:t>H2GS will be a large-scale steel producer based on a fossil-free manufacturing process targeting large European OEMs. H2GS will be located in the Boden-</a:t>
            </a:r>
            <a:r>
              <a:rPr lang="en-US" sz="1600" dirty="0" err="1">
                <a:solidFill>
                  <a:srgbClr val="005452"/>
                </a:solidFill>
                <a:latin typeface="Arial" panose="020B0604020202020204" pitchFamily="34" charset="0"/>
                <a:cs typeface="Arial" panose="020B0604020202020204" pitchFamily="34" charset="0"/>
              </a:rPr>
              <a:t>Luleå</a:t>
            </a:r>
            <a:r>
              <a:rPr lang="en-US" sz="1600" dirty="0">
                <a:solidFill>
                  <a:srgbClr val="005452"/>
                </a:solidFill>
                <a:latin typeface="Arial" panose="020B0604020202020204" pitchFamily="34" charset="0"/>
                <a:cs typeface="Arial" panose="020B0604020202020204" pitchFamily="34" charset="0"/>
              </a:rPr>
              <a:t> region in northern Sweden that offers unique conditions for fossil-free steel production. The project includes a </a:t>
            </a:r>
            <a:r>
              <a:rPr lang="en-US" sz="1600" dirty="0" err="1">
                <a:solidFill>
                  <a:srgbClr val="005452"/>
                </a:solidFill>
                <a:latin typeface="Arial" panose="020B0604020202020204" pitchFamily="34" charset="0"/>
                <a:cs typeface="Arial" panose="020B0604020202020204" pitchFamily="34" charset="0"/>
              </a:rPr>
              <a:t>giga</a:t>
            </a:r>
            <a:r>
              <a:rPr lang="en-US" sz="1600" dirty="0">
                <a:solidFill>
                  <a:srgbClr val="005452"/>
                </a:solidFill>
                <a:latin typeface="Arial" panose="020B0604020202020204" pitchFamily="34" charset="0"/>
                <a:cs typeface="Arial" panose="020B0604020202020204" pitchFamily="34" charset="0"/>
              </a:rPr>
              <a:t>-scale green hydrogen plant as an integrated part of the steel production facility. Production will begin in 2024 and by 2030, H2GS will have annual production capacity of five million tons of high-quality steel</a:t>
            </a:r>
            <a:r>
              <a:rPr lang="en-US" sz="1600" dirty="0">
                <a:latin typeface="Arial" panose="020B0604020202020204" pitchFamily="34" charset="0"/>
                <a:cs typeface="Arial" panose="020B0604020202020204" pitchFamily="34" charset="0"/>
              </a:rPr>
              <a:t>. </a:t>
            </a:r>
          </a:p>
        </p:txBody>
      </p:sp>
      <p:pic>
        <p:nvPicPr>
          <p:cNvPr id="1026" name="Picture 2" descr="https://images.squarespace-cdn.com/content/v1/601172719719a66d9092de1f/1633082833722-NTEKOONQNQHM2ECCLG0D/Launch.jpg?format=750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78" y="2738558"/>
            <a:ext cx="2582471" cy="144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wal 15">
            <a:extLst>
              <a:ext uri="{FF2B5EF4-FFF2-40B4-BE49-F238E27FC236}">
                <a16:creationId xmlns:a16="http://schemas.microsoft.com/office/drawing/2014/main" id="{021DAEBF-5AEE-42F3-A661-ECE5E49CDF38}"/>
              </a:ext>
            </a:extLst>
          </p:cNvPr>
          <p:cNvSpPr/>
          <p:nvPr/>
        </p:nvSpPr>
        <p:spPr>
          <a:xfrm>
            <a:off x="1043608" y="1151142"/>
            <a:ext cx="1080120" cy="774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6624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368671" y="411510"/>
            <a:ext cx="7344816" cy="461665"/>
          </a:xfrm>
          <a:prstGeom prst="rect">
            <a:avLst/>
          </a:prstGeom>
          <a:noFill/>
        </p:spPr>
        <p:txBody>
          <a:bodyPr wrap="square" rtlCol="0">
            <a:spAutoFit/>
          </a:bodyPr>
          <a:lstStyle/>
          <a:p>
            <a:r>
              <a:rPr lang="pl-PL" sz="2400" b="1" dirty="0" err="1">
                <a:solidFill>
                  <a:srgbClr val="2B4D4B"/>
                </a:solidFill>
                <a:latin typeface="Arial" panose="020B0604020202020204" pitchFamily="34" charset="0"/>
                <a:cs typeface="Arial" panose="020B0604020202020204" pitchFamily="34" charset="0"/>
              </a:rPr>
              <a:t>Future</a:t>
            </a:r>
            <a:r>
              <a:rPr lang="pl-PL" sz="2400" b="1" dirty="0">
                <a:solidFill>
                  <a:srgbClr val="2B4D4B"/>
                </a:solidFill>
                <a:latin typeface="Arial" panose="020B0604020202020204" pitchFamily="34" charset="0"/>
                <a:cs typeface="Arial" panose="020B0604020202020204" pitchFamily="34" charset="0"/>
              </a:rPr>
              <a:t> </a:t>
            </a:r>
            <a:r>
              <a:rPr lang="pl-PL" sz="2400" b="1" dirty="0" err="1">
                <a:solidFill>
                  <a:srgbClr val="2B4D4B"/>
                </a:solidFill>
                <a:latin typeface="Arial" panose="020B0604020202020204" pitchFamily="34" charset="0"/>
                <a:cs typeface="Arial" panose="020B0604020202020204" pitchFamily="34" charset="0"/>
              </a:rPr>
              <a:t>energy</a:t>
            </a:r>
            <a:r>
              <a:rPr lang="pl-PL" sz="2400" b="1" dirty="0">
                <a:solidFill>
                  <a:srgbClr val="2B4D4B"/>
                </a:solidFill>
                <a:latin typeface="Arial" panose="020B0604020202020204" pitchFamily="34" charset="0"/>
                <a:cs typeface="Arial" panose="020B0604020202020204" pitchFamily="34" charset="0"/>
              </a:rPr>
              <a:t> mix</a:t>
            </a:r>
            <a:endParaRPr lang="en-AU" sz="2400" b="1" dirty="0">
              <a:solidFill>
                <a:srgbClr val="2B4D4B"/>
              </a:solidFill>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4CB12600-7024-48BD-B00C-2F88FE4369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205" y="1401516"/>
            <a:ext cx="4680520" cy="2466377"/>
          </a:xfrm>
          <a:prstGeom prst="rect">
            <a:avLst/>
          </a:prstGeom>
          <a:noFill/>
          <a:ln>
            <a:noFill/>
          </a:ln>
        </p:spPr>
      </p:pic>
      <p:sp>
        <p:nvSpPr>
          <p:cNvPr id="6" name="pole tekstowe 5">
            <a:extLst>
              <a:ext uri="{FF2B5EF4-FFF2-40B4-BE49-F238E27FC236}">
                <a16:creationId xmlns:a16="http://schemas.microsoft.com/office/drawing/2014/main" id="{0E6DED52-CFEA-463D-BE7B-99BDE6A1E354}"/>
              </a:ext>
            </a:extLst>
          </p:cNvPr>
          <p:cNvSpPr txBox="1"/>
          <p:nvPr/>
        </p:nvSpPr>
        <p:spPr>
          <a:xfrm>
            <a:off x="251520" y="3770508"/>
            <a:ext cx="3726160" cy="261610"/>
          </a:xfrm>
          <a:prstGeom prst="rect">
            <a:avLst/>
          </a:prstGeom>
          <a:noFill/>
        </p:spPr>
        <p:txBody>
          <a:bodyPr wrap="square">
            <a:spAutoFit/>
          </a:bodyPr>
          <a:lstStyle/>
          <a:p>
            <a:pPr>
              <a:spcAft>
                <a:spcPts val="1000"/>
              </a:spcAft>
            </a:pP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World primary energy supply by source  (EJ/year</a:t>
            </a:r>
            <a:r>
              <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a:t>
            </a:r>
            <a:endPar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pole tekstowe 2">
            <a:extLst>
              <a:ext uri="{FF2B5EF4-FFF2-40B4-BE49-F238E27FC236}">
                <a16:creationId xmlns:a16="http://schemas.microsoft.com/office/drawing/2014/main" id="{8B252BD4-F2C2-4A88-985F-F19CC4700F54}"/>
              </a:ext>
            </a:extLst>
          </p:cNvPr>
          <p:cNvSpPr txBox="1"/>
          <p:nvPr/>
        </p:nvSpPr>
        <p:spPr>
          <a:xfrm>
            <a:off x="120102" y="4401574"/>
            <a:ext cx="1512168"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200" dirty="0">
                <a:solidFill>
                  <a:srgbClr val="648D8C"/>
                </a:solidFill>
                <a:latin typeface="Arial" panose="020B0604020202020204" pitchFamily="34" charset="0"/>
                <a:cs typeface="Arial" panose="020B0604020202020204" pitchFamily="34" charset="0"/>
              </a:rPr>
              <a:t>Source: DNV </a:t>
            </a:r>
            <a:endParaRPr lang="pl-PL" sz="1200" dirty="0">
              <a:solidFill>
                <a:srgbClr val="C00000"/>
              </a:solidFill>
              <a:latin typeface="Arial" panose="020B0604020202020204" pitchFamily="34" charset="0"/>
              <a:cs typeface="Arial" panose="020B0604020202020204" pitchFamily="34" charset="0"/>
            </a:endParaRPr>
          </a:p>
        </p:txBody>
      </p:sp>
      <p:graphicFrame>
        <p:nvGraphicFramePr>
          <p:cNvPr id="8" name="Wykres 7">
            <a:extLst>
              <a:ext uri="{FF2B5EF4-FFF2-40B4-BE49-F238E27FC236}">
                <a16:creationId xmlns:a16="http://schemas.microsoft.com/office/drawing/2014/main" id="{C97BB085-322A-47EC-9678-3E10ED85C587}"/>
              </a:ext>
            </a:extLst>
          </p:cNvPr>
          <p:cNvGraphicFramePr/>
          <p:nvPr>
            <p:extLst>
              <p:ext uri="{D42A27DB-BD31-4B8C-83A1-F6EECF244321}">
                <p14:modId xmlns:p14="http://schemas.microsoft.com/office/powerpoint/2010/main" val="2158569326"/>
              </p:ext>
            </p:extLst>
          </p:nvPr>
        </p:nvGraphicFramePr>
        <p:xfrm>
          <a:off x="5041079" y="1366213"/>
          <a:ext cx="3726160" cy="2307411"/>
        </p:xfrm>
        <a:graphic>
          <a:graphicData uri="http://schemas.openxmlformats.org/drawingml/2006/chart">
            <c:chart xmlns:c="http://schemas.openxmlformats.org/drawingml/2006/chart" xmlns:r="http://schemas.openxmlformats.org/officeDocument/2006/relationships" r:id="rId4"/>
          </a:graphicData>
        </a:graphic>
      </p:graphicFrame>
      <p:sp>
        <p:nvSpPr>
          <p:cNvPr id="9" name="pole tekstowe 8">
            <a:extLst>
              <a:ext uri="{FF2B5EF4-FFF2-40B4-BE49-F238E27FC236}">
                <a16:creationId xmlns:a16="http://schemas.microsoft.com/office/drawing/2014/main" id="{2FC3DCDF-0CD7-4B6D-A8E2-E75ED58D3FD8}"/>
              </a:ext>
            </a:extLst>
          </p:cNvPr>
          <p:cNvSpPr txBox="1"/>
          <p:nvPr/>
        </p:nvSpPr>
        <p:spPr>
          <a:xfrm>
            <a:off x="5041079" y="3727129"/>
            <a:ext cx="4572000" cy="261610"/>
          </a:xfrm>
          <a:prstGeom prst="rect">
            <a:avLst/>
          </a:prstGeom>
          <a:noFill/>
        </p:spPr>
        <p:txBody>
          <a:bodyPr wrap="square">
            <a:spAutoFit/>
          </a:bodyPr>
          <a:lstStyle/>
          <a:p>
            <a:pPr>
              <a:spcAft>
                <a:spcPts val="1000"/>
              </a:spcAft>
            </a:pP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Electricity mix in Europe in 2050</a:t>
            </a:r>
            <a:r>
              <a:rPr lang="pl-PL" sz="1100" dirty="0">
                <a:solidFill>
                  <a:srgbClr val="1F497D"/>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4420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1368671" y="411510"/>
            <a:ext cx="7344816" cy="461665"/>
          </a:xfrm>
          <a:prstGeom prst="rect">
            <a:avLst/>
          </a:prstGeom>
          <a:noFill/>
        </p:spPr>
        <p:txBody>
          <a:bodyPr wrap="square" rtlCol="0">
            <a:spAutoFit/>
          </a:bodyPr>
          <a:lstStyle/>
          <a:p>
            <a:r>
              <a:rPr lang="en-US" sz="2400" b="1" dirty="0">
                <a:solidFill>
                  <a:srgbClr val="2B4D4B"/>
                </a:solidFill>
                <a:latin typeface="Arial" panose="020B0604020202020204" pitchFamily="34" charset="0"/>
                <a:cs typeface="Arial" panose="020B0604020202020204" pitchFamily="34" charset="0"/>
              </a:rPr>
              <a:t>Fossil fuels in Baltic ports </a:t>
            </a:r>
            <a:endParaRPr lang="en-AU" sz="2400" b="1" dirty="0">
              <a:solidFill>
                <a:srgbClr val="2B4D4B"/>
              </a:solidFill>
              <a:latin typeface="Arial" panose="020B0604020202020204" pitchFamily="34" charset="0"/>
              <a:cs typeface="Arial" panose="020B0604020202020204" pitchFamily="34" charset="0"/>
            </a:endParaRPr>
          </a:p>
        </p:txBody>
      </p:sp>
      <p:graphicFrame>
        <p:nvGraphicFramePr>
          <p:cNvPr id="4" name="Wykres 3">
            <a:extLst>
              <a:ext uri="{FF2B5EF4-FFF2-40B4-BE49-F238E27FC236}">
                <a16:creationId xmlns:a16="http://schemas.microsoft.com/office/drawing/2014/main" id="{5F11791F-62A8-4C7C-8688-D426FA273DF7}"/>
              </a:ext>
            </a:extLst>
          </p:cNvPr>
          <p:cNvGraphicFramePr/>
          <p:nvPr>
            <p:extLst>
              <p:ext uri="{D42A27DB-BD31-4B8C-83A1-F6EECF244321}">
                <p14:modId xmlns:p14="http://schemas.microsoft.com/office/powerpoint/2010/main" val="412786634"/>
              </p:ext>
            </p:extLst>
          </p:nvPr>
        </p:nvGraphicFramePr>
        <p:xfrm>
          <a:off x="2059712" y="98818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pole tekstowe 2">
            <a:extLst>
              <a:ext uri="{FF2B5EF4-FFF2-40B4-BE49-F238E27FC236}">
                <a16:creationId xmlns:a16="http://schemas.microsoft.com/office/drawing/2014/main" id="{CF4FBA81-8CE7-4E3F-8D73-510DA51EC93B}"/>
              </a:ext>
            </a:extLst>
          </p:cNvPr>
          <p:cNvSpPr txBox="1"/>
          <p:nvPr/>
        </p:nvSpPr>
        <p:spPr>
          <a:xfrm>
            <a:off x="120102" y="4401574"/>
            <a:ext cx="1512168" cy="523220"/>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dirty="0">
                <a:solidFill>
                  <a:srgbClr val="C00000"/>
                </a:solidFill>
                <a:latin typeface="Arial" panose="020B0604020202020204" pitchFamily="34" charset="0"/>
                <a:cs typeface="Arial" panose="020B0604020202020204" pitchFamily="34" charset="0"/>
              </a:rPr>
              <a:t>—</a:t>
            </a:r>
          </a:p>
          <a:p>
            <a:r>
              <a:rPr lang="pl-PL" sz="1200" dirty="0">
                <a:solidFill>
                  <a:srgbClr val="648D8C"/>
                </a:solidFill>
                <a:latin typeface="Arial" panose="020B0604020202020204" pitchFamily="34" charset="0"/>
                <a:cs typeface="Arial" panose="020B0604020202020204" pitchFamily="34" charset="0"/>
              </a:rPr>
              <a:t>Source: Eurostat </a:t>
            </a:r>
            <a:endParaRPr lang="pl-PL" sz="1200" dirty="0">
              <a:solidFill>
                <a:srgbClr val="C00000"/>
              </a:solidFill>
              <a:latin typeface="Arial" panose="020B060402020202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E1ED614F-DB45-43F8-BD04-05EBC371190D}"/>
              </a:ext>
            </a:extLst>
          </p:cNvPr>
          <p:cNvSpPr txBox="1"/>
          <p:nvPr/>
        </p:nvSpPr>
        <p:spPr>
          <a:xfrm>
            <a:off x="1979712" y="3731380"/>
            <a:ext cx="5400600" cy="820738"/>
          </a:xfrm>
          <a:prstGeom prst="rect">
            <a:avLst/>
          </a:prstGeom>
          <a:noFill/>
        </p:spPr>
        <p:txBody>
          <a:bodyPr wrap="square">
            <a:spAutoFit/>
          </a:bodyPr>
          <a:lstStyle/>
          <a:p>
            <a:pPr>
              <a:spcAft>
                <a:spcPts val="1000"/>
              </a:spcAft>
            </a:pP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Throughput of crude oil, oil products, </a:t>
            </a:r>
            <a:r>
              <a:rPr lang="en-US" sz="11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coal&amp;coke</a:t>
            </a: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and liquid gases </a:t>
            </a:r>
            <a:r>
              <a:rPr lang="pl-PL" sz="1100" dirty="0">
                <a:solidFill>
                  <a:srgbClr val="1F497D"/>
                </a:solidFill>
                <a:latin typeface="Arial" panose="020B0604020202020204" pitchFamily="34" charset="0"/>
                <a:ea typeface="Times New Roman" panose="02020603050405020304" pitchFamily="18" charset="0"/>
                <a:cs typeface="Arial" panose="020B0604020202020204" pitchFamily="34" charset="0"/>
              </a:rPr>
              <a:t>in the</a:t>
            </a: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Baltic</a:t>
            </a:r>
            <a:r>
              <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pl-PL" sz="11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ports</a:t>
            </a: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in 2005-2020 (thou. </a:t>
            </a:r>
            <a:r>
              <a:rPr lang="en-US" sz="11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tonnes</a:t>
            </a:r>
            <a:r>
              <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r>
              <a:rPr lang="en-US"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a:t>
            </a:r>
            <a:endParaRPr lang="pl-PL" sz="11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p>
            <a:r>
              <a:rPr lang="pl-PL" sz="1600" dirty="0">
                <a:effectLst/>
                <a:latin typeface="Times New Roman" panose="02020603050405020304" pitchFamily="18" charset="0"/>
                <a:ea typeface="Times New Roman" panose="02020603050405020304" pitchFamily="18" charset="0"/>
              </a:rPr>
              <a:t> </a:t>
            </a:r>
            <a:endParaRPr lang="pl-PL"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174503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7466</TotalTime>
  <Words>793</Words>
  <Application>Microsoft Office PowerPoint</Application>
  <PresentationFormat>Pokaz na ekranie (16:9)</PresentationFormat>
  <Paragraphs>133</Paragraphs>
  <Slides>19</Slides>
  <Notes>12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Segoe UI</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MJW</dc:creator>
  <cp:lastModifiedBy>Julia Kosiek</cp:lastModifiedBy>
  <cp:revision>470</cp:revision>
  <cp:lastPrinted>2020-12-01T08:32:13Z</cp:lastPrinted>
  <dcterms:created xsi:type="dcterms:W3CDTF">2017-02-13T06:15:36Z</dcterms:created>
  <dcterms:modified xsi:type="dcterms:W3CDTF">2021-12-15T07:53:57Z</dcterms:modified>
</cp:coreProperties>
</file>